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1"/>
  </p:sldMasterIdLst>
  <p:notesMasterIdLst>
    <p:notesMasterId r:id="rId39"/>
  </p:notesMasterIdLst>
  <p:handoutMasterIdLst>
    <p:handoutMasterId r:id="rId40"/>
  </p:handoutMasterIdLst>
  <p:sldIdLst>
    <p:sldId id="563" r:id="rId2"/>
    <p:sldId id="734" r:id="rId3"/>
    <p:sldId id="735" r:id="rId4"/>
    <p:sldId id="736" r:id="rId5"/>
    <p:sldId id="737" r:id="rId6"/>
    <p:sldId id="762" r:id="rId7"/>
    <p:sldId id="738" r:id="rId8"/>
    <p:sldId id="739" r:id="rId9"/>
    <p:sldId id="741" r:id="rId10"/>
    <p:sldId id="765" r:id="rId11"/>
    <p:sldId id="740" r:id="rId12"/>
    <p:sldId id="743" r:id="rId13"/>
    <p:sldId id="744" r:id="rId14"/>
    <p:sldId id="745" r:id="rId15"/>
    <p:sldId id="746" r:id="rId16"/>
    <p:sldId id="747" r:id="rId17"/>
    <p:sldId id="748" r:id="rId18"/>
    <p:sldId id="749" r:id="rId19"/>
    <p:sldId id="773" r:id="rId20"/>
    <p:sldId id="764" r:id="rId21"/>
    <p:sldId id="750" r:id="rId22"/>
    <p:sldId id="763" r:id="rId23"/>
    <p:sldId id="771" r:id="rId24"/>
    <p:sldId id="759" r:id="rId25"/>
    <p:sldId id="760" r:id="rId26"/>
    <p:sldId id="751" r:id="rId27"/>
    <p:sldId id="772" r:id="rId28"/>
    <p:sldId id="752" r:id="rId29"/>
    <p:sldId id="753" r:id="rId30"/>
    <p:sldId id="767" r:id="rId31"/>
    <p:sldId id="755" r:id="rId32"/>
    <p:sldId id="756" r:id="rId33"/>
    <p:sldId id="757" r:id="rId34"/>
    <p:sldId id="769" r:id="rId35"/>
    <p:sldId id="758" r:id="rId36"/>
    <p:sldId id="761" r:id="rId37"/>
    <p:sldId id="768" r:id="rId38"/>
  </p:sldIdLst>
  <p:sldSz cx="9906000" cy="6858000" type="A4"/>
  <p:notesSz cx="6797675" cy="9926638"/>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799">
          <p15:clr>
            <a:srgbClr val="A4A3A4"/>
          </p15:clr>
        </p15:guide>
        <p15:guide id="2" orient="horz" pos="3929">
          <p15:clr>
            <a:srgbClr val="A4A3A4"/>
          </p15:clr>
        </p15:guide>
        <p15:guide id="3" orient="horz" pos="442">
          <p15:clr>
            <a:srgbClr val="A4A3A4"/>
          </p15:clr>
        </p15:guide>
        <p15:guide id="4" orient="horz" pos="2160">
          <p15:clr>
            <a:srgbClr val="A4A3A4"/>
          </p15:clr>
        </p15:guide>
        <p15:guide id="5" pos="398">
          <p15:clr>
            <a:srgbClr val="A4A3A4"/>
          </p15:clr>
        </p15:guide>
        <p15:guide id="6" pos="5887">
          <p15:clr>
            <a:srgbClr val="A4A3A4"/>
          </p15:clr>
        </p15:guide>
        <p15:guide id="7" pos="564">
          <p15:clr>
            <a:srgbClr val="A4A3A4"/>
          </p15:clr>
        </p15:guide>
        <p15:guide id="8" pos="3120">
          <p15:clr>
            <a:srgbClr val="A4A3A4"/>
          </p15:clr>
        </p15:guide>
        <p15:guide id="9" pos="614">
          <p15:clr>
            <a:srgbClr val="A4A3A4"/>
          </p15:clr>
        </p15:guide>
        <p15:guide id="10" pos="77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666FF"/>
    <a:srgbClr val="669900"/>
    <a:srgbClr val="990000"/>
    <a:srgbClr val="0000FF"/>
    <a:srgbClr val="FF9900"/>
    <a:srgbClr val="808080"/>
    <a:srgbClr val="5F5F5F"/>
    <a:srgbClr val="1B367A"/>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25E5076-3810-47DD-B79F-674D7AD40C01}" styleName="Dunkle Formatvorlage 1 - Akz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2800" autoAdjust="0"/>
    <p:restoredTop sz="79649" autoAdjust="0"/>
  </p:normalViewPr>
  <p:slideViewPr>
    <p:cSldViewPr showGuides="1">
      <p:cViewPr varScale="1">
        <p:scale>
          <a:sx n="87" d="100"/>
          <a:sy n="87" d="100"/>
        </p:scale>
        <p:origin x="1278" y="96"/>
      </p:cViewPr>
      <p:guideLst>
        <p:guide orient="horz" pos="799"/>
        <p:guide orient="horz" pos="3929"/>
        <p:guide orient="horz" pos="442"/>
        <p:guide orient="horz" pos="2160"/>
        <p:guide pos="398"/>
        <p:guide pos="5887"/>
        <p:guide pos="564"/>
        <p:guide pos="3120"/>
        <p:guide pos="614"/>
        <p:guide pos="772"/>
      </p:guideLst>
    </p:cSldViewPr>
  </p:slideViewPr>
  <p:outlineViewPr>
    <p:cViewPr>
      <p:scale>
        <a:sx n="33" d="100"/>
        <a:sy n="33" d="100"/>
      </p:scale>
      <p:origin x="0" y="18060"/>
    </p:cViewPr>
  </p:outlineViewPr>
  <p:notesTextViewPr>
    <p:cViewPr>
      <p:scale>
        <a:sx n="100" d="100"/>
        <a:sy n="100" d="100"/>
      </p:scale>
      <p:origin x="0" y="0"/>
    </p:cViewPr>
  </p:notesTextViewPr>
  <p:sorterViewPr>
    <p:cViewPr>
      <p:scale>
        <a:sx n="100" d="100"/>
        <a:sy n="100" d="100"/>
      </p:scale>
      <p:origin x="0" y="2496"/>
    </p:cViewPr>
  </p:sorterViewPr>
  <p:notesViewPr>
    <p:cSldViewPr showGuides="1">
      <p:cViewPr varScale="1">
        <p:scale>
          <a:sx n="78" d="100"/>
          <a:sy n="78" d="100"/>
        </p:scale>
        <p:origin x="378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4722" name="Rectangle 2"/>
          <p:cNvSpPr>
            <a:spLocks noGrp="1" noChangeArrowheads="1"/>
          </p:cNvSpPr>
          <p:nvPr>
            <p:ph type="hdr" sz="quarter"/>
          </p:nvPr>
        </p:nvSpPr>
        <p:spPr bwMode="auto">
          <a:xfrm>
            <a:off x="0" y="0"/>
            <a:ext cx="2946400"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de-DE" altLang="de-DE"/>
          </a:p>
        </p:txBody>
      </p:sp>
      <p:sp>
        <p:nvSpPr>
          <p:cNvPr id="414723" name="Rectangle 3"/>
          <p:cNvSpPr>
            <a:spLocks noGrp="1" noChangeArrowheads="1"/>
          </p:cNvSpPr>
          <p:nvPr>
            <p:ph type="dt" sz="quarter" idx="1"/>
          </p:nvPr>
        </p:nvSpPr>
        <p:spPr bwMode="auto">
          <a:xfrm>
            <a:off x="3849688" y="0"/>
            <a:ext cx="2946400"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fld id="{B8EAA575-1E0C-4263-90C0-6B8CA5BF032F}" type="datetime1">
              <a:rPr lang="de-DE" altLang="de-DE"/>
              <a:pPr>
                <a:defRPr/>
              </a:pPr>
              <a:t>30.04.2024</a:t>
            </a:fld>
            <a:endParaRPr lang="de-DE" altLang="de-DE"/>
          </a:p>
        </p:txBody>
      </p:sp>
      <p:sp>
        <p:nvSpPr>
          <p:cNvPr id="414724" name="Rectangle 4"/>
          <p:cNvSpPr>
            <a:spLocks noGrp="1" noChangeArrowheads="1"/>
          </p:cNvSpPr>
          <p:nvPr>
            <p:ph type="ftr" sz="quarter" idx="2"/>
          </p:nvPr>
        </p:nvSpPr>
        <p:spPr bwMode="auto">
          <a:xfrm>
            <a:off x="0" y="9428242"/>
            <a:ext cx="2946400"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r>
              <a:rPr lang="de-DE" altLang="de-DE"/>
              <a:t>BAUSTEIN 2 ▪ Benutzerrolle: Supervisoren</a:t>
            </a:r>
          </a:p>
        </p:txBody>
      </p:sp>
      <p:sp>
        <p:nvSpPr>
          <p:cNvPr id="414725" name="Rectangle 5"/>
          <p:cNvSpPr>
            <a:spLocks noGrp="1" noChangeArrowheads="1"/>
          </p:cNvSpPr>
          <p:nvPr>
            <p:ph type="sldNum" sz="quarter" idx="3"/>
          </p:nvPr>
        </p:nvSpPr>
        <p:spPr bwMode="auto">
          <a:xfrm>
            <a:off x="3849688" y="9428242"/>
            <a:ext cx="2946400"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E7DD77AF-63BD-4A63-A154-4B98159E3561}" type="slidenum">
              <a:rPr lang="de-DE" altLang="de-DE"/>
              <a:pPr>
                <a:defRPr/>
              </a:pPr>
              <a:t>‹Nr.›</a:t>
            </a:fld>
            <a:endParaRPr lang="de-DE" altLang="de-DE"/>
          </a:p>
        </p:txBody>
      </p:sp>
    </p:spTree>
    <p:extLst>
      <p:ext uri="{BB962C8B-B14F-4D97-AF65-F5344CB8AC3E}">
        <p14:creationId xmlns:p14="http://schemas.microsoft.com/office/powerpoint/2010/main" val="83744102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bwMode="auto">
          <a:xfrm>
            <a:off x="0" y="0"/>
            <a:ext cx="2946400" cy="49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t" anchorCtr="0" compatLnSpc="1">
            <a:prstTxWarp prst="textNoShape">
              <a:avLst/>
            </a:prstTxWarp>
          </a:bodyPr>
          <a:lstStyle>
            <a:lvl1pPr defTabSz="912813">
              <a:defRPr sz="1200">
                <a:latin typeface="Calibri" pitchFamily="34" charset="0"/>
              </a:defRPr>
            </a:lvl1pPr>
          </a:lstStyle>
          <a:p>
            <a:pPr>
              <a:defRPr/>
            </a:pPr>
            <a:endParaRPr lang="de-DE" altLang="de-DE"/>
          </a:p>
        </p:txBody>
      </p:sp>
      <p:sp>
        <p:nvSpPr>
          <p:cNvPr id="3" name="Datumsplatzhalter 2"/>
          <p:cNvSpPr>
            <a:spLocks noGrp="1"/>
          </p:cNvSpPr>
          <p:nvPr>
            <p:ph type="dt" idx="1"/>
          </p:nvPr>
        </p:nvSpPr>
        <p:spPr bwMode="auto">
          <a:xfrm>
            <a:off x="3849688" y="0"/>
            <a:ext cx="2946400" cy="49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t" anchorCtr="0" compatLnSpc="1">
            <a:prstTxWarp prst="textNoShape">
              <a:avLst/>
            </a:prstTxWarp>
          </a:bodyPr>
          <a:lstStyle>
            <a:lvl1pPr algn="r" defTabSz="912813">
              <a:defRPr sz="1200">
                <a:latin typeface="Calibri" pitchFamily="34" charset="0"/>
              </a:defRPr>
            </a:lvl1pPr>
          </a:lstStyle>
          <a:p>
            <a:pPr>
              <a:defRPr/>
            </a:pPr>
            <a:fld id="{6EF545B9-42CD-4050-B59E-0E12601CB4A5}" type="datetime1">
              <a:rPr lang="de-DE" altLang="de-DE"/>
              <a:pPr>
                <a:defRPr/>
              </a:pPr>
              <a:t>30.04.2024</a:t>
            </a:fld>
            <a:endParaRPr lang="de-DE" altLang="de-DE"/>
          </a:p>
        </p:txBody>
      </p:sp>
      <p:sp>
        <p:nvSpPr>
          <p:cNvPr id="4" name="Folienbildplatzhalter 3"/>
          <p:cNvSpPr>
            <a:spLocks noGrp="1" noRot="1" noChangeAspect="1"/>
          </p:cNvSpPr>
          <p:nvPr>
            <p:ph type="sldImg" idx="2"/>
          </p:nvPr>
        </p:nvSpPr>
        <p:spPr>
          <a:xfrm>
            <a:off x="711200" y="744538"/>
            <a:ext cx="5376863"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bwMode="auto">
          <a:xfrm>
            <a:off x="679450" y="4715710"/>
            <a:ext cx="5438775" cy="4466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t" anchorCtr="0" compatLnSpc="1">
            <a:prstTxWarp prst="textNoShape">
              <a:avLst/>
            </a:prstTxWarp>
          </a:body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6" name="Fußzeilenplatzhalter 5"/>
          <p:cNvSpPr>
            <a:spLocks noGrp="1"/>
          </p:cNvSpPr>
          <p:nvPr>
            <p:ph type="ftr" sz="quarter" idx="4"/>
          </p:nvPr>
        </p:nvSpPr>
        <p:spPr bwMode="auto">
          <a:xfrm>
            <a:off x="0" y="9428242"/>
            <a:ext cx="2946400" cy="49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b" anchorCtr="0" compatLnSpc="1">
            <a:prstTxWarp prst="textNoShape">
              <a:avLst/>
            </a:prstTxWarp>
          </a:bodyPr>
          <a:lstStyle>
            <a:lvl1pPr defTabSz="912813">
              <a:defRPr sz="900">
                <a:latin typeface="+mn-lt"/>
              </a:defRPr>
            </a:lvl1pPr>
          </a:lstStyle>
          <a:p>
            <a:pPr>
              <a:defRPr/>
            </a:pPr>
            <a:r>
              <a:rPr lang="de-DE" altLang="de-DE" dirty="0"/>
              <a:t>BAUSTEIN 2 ▪ Benutzerrolle: Supervisoren</a:t>
            </a:r>
          </a:p>
        </p:txBody>
      </p:sp>
      <p:sp>
        <p:nvSpPr>
          <p:cNvPr id="7" name="Foliennummernplatzhalter 6"/>
          <p:cNvSpPr>
            <a:spLocks noGrp="1"/>
          </p:cNvSpPr>
          <p:nvPr>
            <p:ph type="sldNum" sz="quarter" idx="5"/>
          </p:nvPr>
        </p:nvSpPr>
        <p:spPr bwMode="auto">
          <a:xfrm>
            <a:off x="3849688" y="9428242"/>
            <a:ext cx="2946400" cy="496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79" tIns="45639" rIns="91279" bIns="45639" numCol="1" anchor="b" anchorCtr="0" compatLnSpc="1">
            <a:prstTxWarp prst="textNoShape">
              <a:avLst/>
            </a:prstTxWarp>
          </a:bodyPr>
          <a:lstStyle>
            <a:lvl1pPr algn="r" defTabSz="912813">
              <a:defRPr sz="1000">
                <a:latin typeface="+mn-lt"/>
              </a:defRPr>
            </a:lvl1pPr>
          </a:lstStyle>
          <a:p>
            <a:pPr>
              <a:defRPr/>
            </a:pPr>
            <a:fld id="{B779CEC7-ECD9-4D81-AB17-39167BF76AF4}" type="slidenum">
              <a:rPr lang="de-DE" altLang="de-DE" smtClean="0"/>
              <a:pPr>
                <a:defRPr/>
              </a:pPr>
              <a:t>‹Nr.›</a:t>
            </a:fld>
            <a:endParaRPr lang="de-DE" altLang="de-DE" dirty="0"/>
          </a:p>
        </p:txBody>
      </p:sp>
    </p:spTree>
    <p:extLst>
      <p:ext uri="{BB962C8B-B14F-4D97-AF65-F5344CB8AC3E}">
        <p14:creationId xmlns:p14="http://schemas.microsoft.com/office/powerpoint/2010/main" val="9603920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100" kern="1200">
        <a:solidFill>
          <a:schemeClr val="tx1"/>
        </a:solidFill>
        <a:latin typeface="+mn-lt"/>
        <a:ea typeface="+mn-ea"/>
        <a:cs typeface="+mn-cs"/>
      </a:defRPr>
    </a:lvl1pPr>
    <a:lvl2pPr marL="457200" algn="l" rtl="0" eaLnBrk="0" fontAlgn="base" hangingPunct="0">
      <a:spcBef>
        <a:spcPct val="30000"/>
      </a:spcBef>
      <a:spcAft>
        <a:spcPct val="0"/>
      </a:spcAft>
      <a:defRPr sz="1100" kern="1200">
        <a:solidFill>
          <a:schemeClr val="tx1"/>
        </a:solidFill>
        <a:latin typeface="+mn-lt"/>
        <a:ea typeface="+mn-ea"/>
        <a:cs typeface="+mn-cs"/>
      </a:defRPr>
    </a:lvl2pPr>
    <a:lvl3pPr marL="914400" algn="l" rtl="0" eaLnBrk="0" fontAlgn="base" hangingPunct="0">
      <a:spcBef>
        <a:spcPct val="30000"/>
      </a:spcBef>
      <a:spcAft>
        <a:spcPct val="0"/>
      </a:spcAft>
      <a:defRPr sz="1100" kern="1200">
        <a:solidFill>
          <a:schemeClr val="tx1"/>
        </a:solidFill>
        <a:latin typeface="+mn-lt"/>
        <a:ea typeface="+mn-ea"/>
        <a:cs typeface="+mn-cs"/>
      </a:defRPr>
    </a:lvl3pPr>
    <a:lvl4pPr marL="1371600" algn="l" rtl="0" eaLnBrk="0" fontAlgn="base" hangingPunct="0">
      <a:spcBef>
        <a:spcPct val="30000"/>
      </a:spcBef>
      <a:spcAft>
        <a:spcPct val="0"/>
      </a:spcAft>
      <a:defRPr sz="1100" kern="1200">
        <a:solidFill>
          <a:schemeClr val="tx1"/>
        </a:solidFill>
        <a:latin typeface="+mn-lt"/>
        <a:ea typeface="+mn-ea"/>
        <a:cs typeface="+mn-cs"/>
      </a:defRPr>
    </a:lvl4pPr>
    <a:lvl5pPr marL="1828800" algn="l" rtl="0" eaLnBrk="0" fontAlgn="base" hangingPunct="0">
      <a:spcBef>
        <a:spcPct val="30000"/>
      </a:spcBef>
      <a:spcAft>
        <a:spcPct val="0"/>
      </a:spcAft>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Rot="1" noChangeAspect="1" noChangeArrowheads="1" noTextEdit="1"/>
          </p:cNvSpPr>
          <p:nvPr>
            <p:ph type="sldImg"/>
          </p:nvPr>
        </p:nvSpPr>
        <p:spPr bwMode="auto">
          <a:xfrm>
            <a:off x="711200" y="744538"/>
            <a:ext cx="537686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Rectangle 3"/>
          <p:cNvSpPr>
            <a:spLocks noGrp="1"/>
          </p:cNvSpPr>
          <p:nvPr>
            <p:ph type="body" idx="1"/>
          </p:nvPr>
        </p:nvSpPr>
        <p:spPr>
          <a:noFill/>
        </p:spPr>
        <p:txBody>
          <a:bodyPr/>
          <a:lstStyle/>
          <a:p>
            <a:pPr eaLnBrk="1" hangingPunct="1"/>
            <a:endParaRPr lang="de-DE" altLang="de-DE"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a:t>
            </a:fld>
            <a:endParaRPr lang="de-DE" altLang="de-DE" dirty="0"/>
          </a:p>
        </p:txBody>
      </p:sp>
      <p:sp>
        <p:nvSpPr>
          <p:cNvPr id="3" name="Fußzeilenplatzhalter 2">
            <a:extLst>
              <a:ext uri="{FF2B5EF4-FFF2-40B4-BE49-F238E27FC236}">
                <a16:creationId xmlns:a16="http://schemas.microsoft.com/office/drawing/2014/main" id="{3C074A7D-2D45-4278-820C-04BE00C471B6}"/>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dirty="0">
                <a:solidFill>
                  <a:srgbClr val="FF0000"/>
                </a:solidFill>
              </a:rPr>
              <a:t>Einen Anwender auf einen der selbst angelegten Arbeitsplaner</a:t>
            </a:r>
            <a:r>
              <a:rPr lang="de-DE" altLang="de-DE" sz="1000" baseline="0" dirty="0">
                <a:solidFill>
                  <a:srgbClr val="FF0000"/>
                </a:solidFill>
              </a:rPr>
              <a:t> berechtigen (hier:</a:t>
            </a:r>
            <a:r>
              <a:rPr lang="de-DE" altLang="de-DE" sz="1000" b="1" baseline="0" dirty="0">
                <a:solidFill>
                  <a:srgbClr val="FF0000"/>
                </a:solidFill>
              </a:rPr>
              <a:t> Anton Anwender</a:t>
            </a:r>
            <a:r>
              <a:rPr lang="de-DE" altLang="de-DE" sz="1000" baseline="0" dirty="0">
                <a:solidFill>
                  <a:srgbClr val="FF0000"/>
                </a:solidFill>
              </a:rPr>
              <a:t>) und die Anmeldedaten merken/notieren</a:t>
            </a:r>
            <a:r>
              <a:rPr lang="de-DE" altLang="de-DE" sz="1000" dirty="0">
                <a:solidFill>
                  <a:srgbClr val="FF0000"/>
                </a:solidFill>
              </a:rPr>
              <a:t>.</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dirty="0">
                <a:solidFill>
                  <a:srgbClr val="FF0000"/>
                </a:solidFill>
              </a:rPr>
              <a:t>Einen Lesenden auf einen der selbst angelegten Arbeitsplaner berechtigen (hier: </a:t>
            </a:r>
            <a:r>
              <a:rPr lang="de-DE" altLang="de-DE" sz="1000" b="1" dirty="0" err="1">
                <a:solidFill>
                  <a:srgbClr val="FF0000"/>
                </a:solidFill>
              </a:rPr>
              <a:t>LisaLesende</a:t>
            </a:r>
            <a:r>
              <a:rPr lang="de-DE" altLang="de-DE" sz="1000" b="0" dirty="0">
                <a:solidFill>
                  <a:srgbClr val="FF0000"/>
                </a:solidFill>
              </a:rPr>
              <a:t>)</a:t>
            </a:r>
            <a:r>
              <a:rPr lang="de-DE" altLang="de-DE" sz="1000" dirty="0">
                <a:solidFill>
                  <a:srgbClr val="FF0000"/>
                </a:solidFill>
              </a:rPr>
              <a:t>.</a:t>
            </a:r>
            <a:endParaRPr lang="de-DE" altLang="de-DE" sz="100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10</a:t>
            </a:fld>
            <a:endParaRPr lang="de-DE" altLang="de-DE" dirty="0"/>
          </a:p>
        </p:txBody>
      </p:sp>
      <p:sp>
        <p:nvSpPr>
          <p:cNvPr id="3" name="Fußzeilenplatzhalter 2">
            <a:extLst>
              <a:ext uri="{FF2B5EF4-FFF2-40B4-BE49-F238E27FC236}">
                <a16:creationId xmlns:a16="http://schemas.microsoft.com/office/drawing/2014/main" id="{E28712CB-F3C3-4DDD-949B-B3F1D25406B8}"/>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6" name="Rectangle 3"/>
          <p:cNvSpPr>
            <a:spLocks noGrp="1"/>
          </p:cNvSpPr>
          <p:nvPr>
            <p:ph type="body" idx="1"/>
          </p:nvPr>
        </p:nvSpPr>
        <p:spPr/>
        <p:txBody>
          <a:bodyPr/>
          <a:lstStyle/>
          <a:p>
            <a:pPr eaLnBrk="1" hangingPunct="1">
              <a:defRPr/>
            </a:pPr>
            <a:r>
              <a:rPr lang="de-DE" altLang="de-DE" sz="1000" dirty="0"/>
              <a:t>Für die Suche bietet sich an, den Nachnamen zu verwenden. Es handelt sich um eine Freitextsuche, die auch Teilbegriffe einschließt.</a:t>
            </a:r>
            <a:r>
              <a:rPr lang="de-DE" sz="1000" dirty="0"/>
              <a:t> Die Freitextsuche funktioniert nur in den Feldern </a:t>
            </a:r>
            <a:r>
              <a:rPr lang="de-DE" sz="1000" b="1" dirty="0"/>
              <a:t>Name</a:t>
            </a:r>
            <a:r>
              <a:rPr lang="de-DE" sz="1000" dirty="0"/>
              <a:t>, </a:t>
            </a:r>
            <a:r>
              <a:rPr lang="de-DE" sz="1000" b="1" dirty="0"/>
              <a:t>Vorname</a:t>
            </a:r>
            <a:r>
              <a:rPr lang="de-DE" sz="1000" dirty="0"/>
              <a:t>, </a:t>
            </a:r>
            <a:r>
              <a:rPr lang="de-DE" sz="1000" b="1" dirty="0"/>
              <a:t>E-Mail</a:t>
            </a:r>
            <a:r>
              <a:rPr lang="de-DE" sz="1000" dirty="0"/>
              <a:t> und </a:t>
            </a:r>
            <a:r>
              <a:rPr lang="de-DE" sz="1000" b="1" dirty="0"/>
              <a:t>Org.-Bereich</a:t>
            </a:r>
            <a:r>
              <a:rPr lang="de-DE" sz="1000" dirty="0"/>
              <a:t>. Eine Eingabe im Feld Telefon wird ignoriert und liefert dasselbe Suchergebnis wie eine Suche ohne jegliche Texteingabe (alle angelegten Benutzer werden angezeigt). </a:t>
            </a:r>
          </a:p>
          <a:p>
            <a:pPr eaLnBrk="1" hangingPunct="1">
              <a:defRPr/>
            </a:pPr>
            <a:r>
              <a:rPr lang="de-DE" altLang="de-DE" sz="1000" dirty="0"/>
              <a:t>Beim </a:t>
            </a:r>
            <a:r>
              <a:rPr lang="de-DE" altLang="de-DE" sz="1000" b="1" dirty="0"/>
              <a:t>Benutzernamen</a:t>
            </a:r>
            <a:r>
              <a:rPr lang="de-DE" altLang="de-DE" sz="1000" dirty="0"/>
              <a:t> müssen Sie den vollständigen Namen eingeben, damit er als Suchergebnis angezeigt wird (Groß- und Kleinschreibung spielen keine Rolle).</a:t>
            </a:r>
          </a:p>
          <a:p>
            <a:pPr>
              <a:defRPr/>
            </a:pPr>
            <a:r>
              <a:rPr lang="de-DE" sz="1000" dirty="0"/>
              <a:t>Grundsätzlich erfolgt die Suche über die gesamte Benutzerverwaltung. Es werden sämtliche angelegte Personen angezeigt, auch diejenigen anderer Organisationseinheiten/Arbeitsplaner, auf die Sie nicht berechtigt sind. Ausnahmen: </a:t>
            </a:r>
          </a:p>
          <a:p>
            <a:pPr marL="228600" indent="-228600">
              <a:buFont typeface="Arial" panose="020B0604020202020204" pitchFamily="34" charset="0"/>
              <a:buChar char="•"/>
              <a:defRPr/>
            </a:pPr>
            <a:r>
              <a:rPr lang="de-DE" sz="1000" dirty="0"/>
              <a:t>die Rolle HH-Administrator</a:t>
            </a:r>
          </a:p>
          <a:p>
            <a:pPr marL="228600" indent="-228600">
              <a:buFont typeface="Arial" panose="020B0604020202020204" pitchFamily="34" charset="0"/>
              <a:buChar char="•"/>
              <a:defRPr/>
            </a:pPr>
            <a:r>
              <a:rPr lang="de-DE" sz="1000" dirty="0"/>
              <a:t>Personen, die innerhalb „geschützter“ Organisationseinheiten berechtigt sind</a:t>
            </a:r>
          </a:p>
          <a:p>
            <a:pPr marL="0" indent="0" eaLnBrk="1" hangingPunct="1">
              <a:buFontTx/>
              <a:buNone/>
              <a:defRPr/>
            </a:pPr>
            <a:endParaRPr lang="de-DE" altLang="de-DE" sz="1000" dirty="0">
              <a:solidFill>
                <a:schemeClr val="tx1"/>
              </a:solidFill>
            </a:endParaRPr>
          </a:p>
          <a:p>
            <a:pPr marL="171450" indent="-171450" eaLnBrk="1" hangingPunct="1">
              <a:buFont typeface="Arial" panose="020B0604020202020204" pitchFamily="34" charset="0"/>
              <a:buChar char="•"/>
              <a:defRPr/>
            </a:pPr>
            <a:r>
              <a:rPr lang="de-DE" altLang="de-DE" sz="1000" baseline="0" dirty="0">
                <a:solidFill>
                  <a:srgbClr val="FF0000"/>
                </a:solidFill>
              </a:rPr>
              <a:t>Den </a:t>
            </a:r>
            <a:r>
              <a:rPr lang="de-DE" altLang="de-DE" sz="1000" dirty="0">
                <a:solidFill>
                  <a:srgbClr val="FF0000"/>
                </a:solidFill>
              </a:rPr>
              <a:t>Arbeitsplaner </a:t>
            </a:r>
            <a:r>
              <a:rPr lang="de-DE" altLang="de-DE" sz="1000" b="1" dirty="0">
                <a:solidFill>
                  <a:srgbClr val="FF0000"/>
                </a:solidFill>
              </a:rPr>
              <a:t>Zentrale</a:t>
            </a:r>
            <a:r>
              <a:rPr lang="de-DE" altLang="de-DE" sz="1000" dirty="0">
                <a:solidFill>
                  <a:srgbClr val="FF0000"/>
                </a:solidFill>
              </a:rPr>
              <a:t> markieren und d</a:t>
            </a:r>
            <a:r>
              <a:rPr lang="de-DE" altLang="de-DE" sz="1000" baseline="0" dirty="0">
                <a:solidFill>
                  <a:srgbClr val="FF0000"/>
                </a:solidFill>
              </a:rPr>
              <a:t>en </a:t>
            </a:r>
            <a:r>
              <a:rPr lang="de-DE" altLang="de-DE" sz="1000" dirty="0">
                <a:solidFill>
                  <a:srgbClr val="FF0000"/>
                </a:solidFill>
              </a:rPr>
              <a:t>zuvor angelegten</a:t>
            </a:r>
            <a:r>
              <a:rPr lang="de-DE" altLang="de-DE" sz="1000" baseline="0" dirty="0">
                <a:solidFill>
                  <a:srgbClr val="FF0000"/>
                </a:solidFill>
              </a:rPr>
              <a:t> Anwender (hier:</a:t>
            </a:r>
            <a:r>
              <a:rPr lang="de-DE" altLang="de-DE" sz="1000" dirty="0">
                <a:solidFill>
                  <a:srgbClr val="FF0000"/>
                </a:solidFill>
              </a:rPr>
              <a:t> </a:t>
            </a:r>
            <a:r>
              <a:rPr lang="de-DE" altLang="de-DE" sz="1000" b="1" dirty="0" err="1">
                <a:solidFill>
                  <a:srgbClr val="FF0000"/>
                </a:solidFill>
              </a:rPr>
              <a:t>AntonAnwender</a:t>
            </a:r>
            <a:r>
              <a:rPr lang="de-DE" altLang="de-DE" sz="1000" dirty="0">
                <a:solidFill>
                  <a:srgbClr val="FF0000"/>
                </a:solidFill>
              </a:rPr>
              <a:t>) übernehmen.</a:t>
            </a:r>
          </a:p>
          <a:p>
            <a:pPr marL="171450" indent="-171450" eaLnBrk="1" hangingPunct="1">
              <a:buFont typeface="Arial" panose="020B0604020202020204" pitchFamily="34" charset="0"/>
              <a:buChar char="•"/>
              <a:defRPr/>
            </a:pPr>
            <a:r>
              <a:rPr lang="de-DE" altLang="de-DE" sz="1000" dirty="0">
                <a:solidFill>
                  <a:srgbClr val="FF0000"/>
                </a:solidFill>
              </a:rPr>
              <a:t>Die</a:t>
            </a:r>
            <a:r>
              <a:rPr lang="de-DE" altLang="de-DE" sz="1000" baseline="0" dirty="0">
                <a:solidFill>
                  <a:srgbClr val="FF0000"/>
                </a:solidFill>
              </a:rPr>
              <a:t> Organisationseinheit </a:t>
            </a:r>
            <a:r>
              <a:rPr lang="de-DE" altLang="de-DE" sz="1000" b="1" baseline="0" dirty="0">
                <a:solidFill>
                  <a:srgbClr val="FF0000"/>
                </a:solidFill>
              </a:rPr>
              <a:t>Bundesamt Bund </a:t>
            </a:r>
            <a:r>
              <a:rPr lang="de-DE" altLang="de-DE" sz="1000" dirty="0">
                <a:solidFill>
                  <a:srgbClr val="FF0000"/>
                </a:solidFill>
              </a:rPr>
              <a:t>markieren und den zuvor angelegten Supervisor (hier: </a:t>
            </a:r>
            <a:r>
              <a:rPr lang="de-DE" altLang="de-DE" sz="1000" b="1" dirty="0" err="1">
                <a:solidFill>
                  <a:srgbClr val="FF0000"/>
                </a:solidFill>
              </a:rPr>
              <a:t>SusiSupervisor</a:t>
            </a:r>
            <a:r>
              <a:rPr lang="de-DE" altLang="de-DE" sz="1000" b="0" dirty="0">
                <a:solidFill>
                  <a:srgbClr val="FF0000"/>
                </a:solidFill>
              </a:rPr>
              <a:t>)</a:t>
            </a:r>
            <a:r>
              <a:rPr lang="de-DE" altLang="de-DE" sz="1000" b="1" dirty="0">
                <a:solidFill>
                  <a:srgbClr val="FF0000"/>
                </a:solidFill>
              </a:rPr>
              <a:t> </a:t>
            </a:r>
            <a:r>
              <a:rPr lang="de-DE" altLang="de-DE" sz="1000" dirty="0">
                <a:solidFill>
                  <a:srgbClr val="FF0000"/>
                </a:solidFill>
              </a:rPr>
              <a:t>übernehmen.</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11</a:t>
            </a:fld>
            <a:endParaRPr lang="de-DE" altLang="de-DE" dirty="0"/>
          </a:p>
        </p:txBody>
      </p:sp>
      <p:sp>
        <p:nvSpPr>
          <p:cNvPr id="3" name="Fußzeilenplatzhalter 2">
            <a:extLst>
              <a:ext uri="{FF2B5EF4-FFF2-40B4-BE49-F238E27FC236}">
                <a16:creationId xmlns:a16="http://schemas.microsoft.com/office/drawing/2014/main" id="{5BA85E42-06F7-4798-A967-24B8A6787801}"/>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p:cNvSpPr>
          <p:nvPr>
            <p:ph type="body" idx="1"/>
          </p:nvPr>
        </p:nvSpPr>
        <p:spPr/>
        <p:txBody>
          <a:bodyPr/>
          <a:lstStyle/>
          <a:p>
            <a:pPr eaLnBrk="1" hangingPunct="1">
              <a:defRPr/>
            </a:pPr>
            <a:r>
              <a:rPr lang="de-DE" altLang="de-DE" sz="1000" dirty="0">
                <a:solidFill>
                  <a:srgbClr val="000000"/>
                </a:solidFill>
              </a:rPr>
              <a:t>Soll</a:t>
            </a:r>
            <a:r>
              <a:rPr lang="de-DE" altLang="de-DE" sz="1000" baseline="0" dirty="0">
                <a:solidFill>
                  <a:srgbClr val="000000"/>
                </a:solidFill>
              </a:rPr>
              <a:t> eine Person mehrere Rollen innehaben (zum Beispiel Anwendende/r und Lesende/r), müssen Sie sie mit einem zweiten Benutzernamen anlegen.</a:t>
            </a:r>
          </a:p>
          <a:p>
            <a:pPr eaLnBrk="1" hangingPunct="1">
              <a:defRPr/>
            </a:pPr>
            <a:r>
              <a:rPr lang="de-DE" altLang="de-DE" sz="1000" baseline="0" dirty="0">
                <a:solidFill>
                  <a:srgbClr val="000000"/>
                </a:solidFill>
              </a:rPr>
              <a:t>Überschreiben Sie die angezeigten Sternchen beim Passwort (die Anzahl der Sternchen ist willkürlich und entspricht nicht dem tatsächlichen Passwort). </a:t>
            </a:r>
            <a:br>
              <a:rPr lang="de-DE" altLang="de-DE" sz="1000" baseline="0" dirty="0">
                <a:solidFill>
                  <a:srgbClr val="000000"/>
                </a:solidFill>
              </a:rPr>
            </a:br>
            <a:r>
              <a:rPr lang="de-DE" altLang="de-DE" sz="1000" baseline="0" dirty="0">
                <a:solidFill>
                  <a:srgbClr val="000000"/>
                </a:solidFill>
              </a:rPr>
              <a:t>Es muss kein anderes als das bereits verwendete Passwort eingegeben werden, aber da Sie als Supervisor dieses Passwort nicht kennen dürften, müssen Sie ein neues Passwort vergeben (z. B. das Standardpasswort für die Erstanmeldung). </a:t>
            </a:r>
            <a:endParaRPr lang="de-DE" altLang="de-DE" sz="1000" dirty="0">
              <a:solidFill>
                <a:srgbClr val="000000"/>
              </a:solidFill>
            </a:endParaRPr>
          </a:p>
          <a:p>
            <a:pPr eaLnBrk="1" hangingPunct="1">
              <a:defRPr/>
            </a:pPr>
            <a:endParaRPr lang="de-DE" altLang="de-DE" sz="1000" dirty="0">
              <a:solidFill>
                <a:srgbClr val="000000"/>
              </a:solidFill>
            </a:endParaRPr>
          </a:p>
          <a:p>
            <a:pPr eaLnBrk="1" hangingPunct="1">
              <a:defRPr/>
            </a:pPr>
            <a:r>
              <a:rPr lang="de-DE" altLang="de-DE" sz="1000" dirty="0">
                <a:solidFill>
                  <a:srgbClr val="FF0000"/>
                </a:solidFill>
              </a:rPr>
              <a:t>Den angelegten Anwender auf dem 3. Arbeitsplaner (hier:</a:t>
            </a:r>
            <a:r>
              <a:rPr lang="de-DE" altLang="de-DE" sz="1000" baseline="0" dirty="0">
                <a:solidFill>
                  <a:srgbClr val="FF0000"/>
                </a:solidFill>
              </a:rPr>
              <a:t> </a:t>
            </a:r>
            <a:r>
              <a:rPr lang="de-DE" altLang="de-DE" sz="1000" b="1" baseline="0" dirty="0">
                <a:solidFill>
                  <a:srgbClr val="FF0000"/>
                </a:solidFill>
              </a:rPr>
              <a:t>Nürnberg</a:t>
            </a:r>
            <a:r>
              <a:rPr lang="de-DE" altLang="de-DE" sz="1000" baseline="0" dirty="0">
                <a:solidFill>
                  <a:srgbClr val="FF0000"/>
                </a:solidFill>
              </a:rPr>
              <a:t>) </a:t>
            </a:r>
            <a:r>
              <a:rPr lang="de-DE" altLang="de-DE" sz="1000" dirty="0">
                <a:solidFill>
                  <a:srgbClr val="FF0000"/>
                </a:solidFill>
              </a:rPr>
              <a:t>in einer neuen Rolle als Lesender berechtigen.</a:t>
            </a:r>
          </a:p>
          <a:p>
            <a:pPr eaLnBrk="1" hangingPunct="1">
              <a:defRPr/>
            </a:pPr>
            <a:r>
              <a:rPr lang="de-DE" altLang="de-DE" sz="1000" dirty="0">
                <a:solidFill>
                  <a:srgbClr val="000000"/>
                </a:solidFill>
              </a:rPr>
              <a:t>Im Ergebnis ist die Person (hier </a:t>
            </a:r>
            <a:r>
              <a:rPr lang="de-DE" altLang="de-DE" sz="1000" b="1" dirty="0">
                <a:solidFill>
                  <a:srgbClr val="000000"/>
                </a:solidFill>
              </a:rPr>
              <a:t>Anton Anwender</a:t>
            </a:r>
            <a:r>
              <a:rPr lang="de-DE" altLang="de-DE" sz="1000" dirty="0">
                <a:solidFill>
                  <a:srgbClr val="000000"/>
                </a:solidFill>
              </a:rPr>
              <a:t>) auf 2 Arbeitsplanern als Anwender berechtigt und mit einer zweiten Benutzerrolle (= mit einem zweiten Benutzernamen) auf einem dritten Arbeitsplaner als Lesender.</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12</a:t>
            </a:fld>
            <a:endParaRPr lang="de-DE" altLang="de-DE" dirty="0"/>
          </a:p>
        </p:txBody>
      </p:sp>
      <p:sp>
        <p:nvSpPr>
          <p:cNvPr id="3" name="Fußzeilenplatzhalter 2">
            <a:extLst>
              <a:ext uri="{FF2B5EF4-FFF2-40B4-BE49-F238E27FC236}">
                <a16:creationId xmlns:a16="http://schemas.microsoft.com/office/drawing/2014/main" id="{165EBBE7-A3C1-40D7-8350-2CC533296AA5}"/>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izenplatzhalter 2"/>
          <p:cNvSpPr>
            <a:spLocks noGrp="1"/>
          </p:cNvSpPr>
          <p:nvPr>
            <p:ph type="body" idx="1"/>
          </p:nvPr>
        </p:nvSpPr>
        <p:spPr>
          <a:noFill/>
        </p:spPr>
        <p:txBody>
          <a:bodyPr/>
          <a:lstStyle/>
          <a:p>
            <a:r>
              <a:rPr lang="de-DE" altLang="de-DE" sz="1000" dirty="0"/>
              <a:t>Ändern</a:t>
            </a:r>
            <a:r>
              <a:rPr lang="de-DE" altLang="de-DE" sz="1000" baseline="0" dirty="0"/>
              <a:t> Sie wie im abgebildeten Beispiel auf dem Arbeitsplaner </a:t>
            </a:r>
            <a:r>
              <a:rPr lang="de-DE" altLang="de-DE" sz="1000" b="1" baseline="0" dirty="0"/>
              <a:t>Weimar</a:t>
            </a:r>
            <a:r>
              <a:rPr lang="de-DE" altLang="de-DE" sz="1000" baseline="0" dirty="0"/>
              <a:t> die Telefonnummer von </a:t>
            </a:r>
            <a:r>
              <a:rPr lang="de-DE" altLang="de-DE" sz="1000" b="1" baseline="0" dirty="0"/>
              <a:t>Anton Anwender</a:t>
            </a:r>
            <a:r>
              <a:rPr lang="de-DE" altLang="de-DE" sz="1000" baseline="0" dirty="0"/>
              <a:t>, wird in der Benutzerverwaltung des Arbeitsplaners </a:t>
            </a:r>
            <a:r>
              <a:rPr lang="de-DE" altLang="de-DE" sz="1000" b="1" baseline="0" dirty="0"/>
              <a:t>Zentrale</a:t>
            </a:r>
            <a:r>
              <a:rPr lang="de-DE" altLang="de-DE" sz="1000" baseline="0" dirty="0"/>
              <a:t> diese Änderung ebenfalls angezeigt.</a:t>
            </a:r>
          </a:p>
          <a:p>
            <a:endParaRPr lang="de-DE" altLang="de-DE" sz="1000" baseline="0" dirty="0"/>
          </a:p>
          <a:p>
            <a:r>
              <a:rPr lang="de-DE" altLang="de-DE" sz="1000" baseline="0" dirty="0">
                <a:solidFill>
                  <a:srgbClr val="FF0000"/>
                </a:solidFill>
              </a:rPr>
              <a:t>Telefonnummer ändern.</a:t>
            </a:r>
            <a:endParaRPr lang="de-DE" altLang="de-DE" sz="1000" dirty="0">
              <a:solidFill>
                <a:srgbClr val="FF0000"/>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13</a:t>
            </a:fld>
            <a:endParaRPr lang="de-DE" altLang="de-DE" dirty="0"/>
          </a:p>
        </p:txBody>
      </p:sp>
      <p:sp>
        <p:nvSpPr>
          <p:cNvPr id="3" name="Fußzeilenplatzhalter 2">
            <a:extLst>
              <a:ext uri="{FF2B5EF4-FFF2-40B4-BE49-F238E27FC236}">
                <a16:creationId xmlns:a16="http://schemas.microsoft.com/office/drawing/2014/main" id="{C89BFFE9-68E2-48C9-994A-5963426E6B51}"/>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izenplatzhalter 2"/>
          <p:cNvSpPr>
            <a:spLocks noGrp="1"/>
          </p:cNvSpPr>
          <p:nvPr>
            <p:ph type="body" idx="1"/>
          </p:nvPr>
        </p:nvSpPr>
        <p:spPr>
          <a:noFill/>
        </p:spPr>
        <p:txBody>
          <a:bodyPr/>
          <a:lstStyle/>
          <a:p>
            <a:r>
              <a:rPr lang="de-DE" altLang="de-DE" sz="1000" dirty="0">
                <a:solidFill>
                  <a:srgbClr val="FF0000"/>
                </a:solidFill>
              </a:rPr>
              <a:t>Benutzer </a:t>
            </a:r>
            <a:r>
              <a:rPr lang="de-DE" altLang="de-DE" sz="1000" b="1" dirty="0">
                <a:solidFill>
                  <a:srgbClr val="FF0000"/>
                </a:solidFill>
              </a:rPr>
              <a:t>nicht </a:t>
            </a:r>
            <a:r>
              <a:rPr lang="de-DE" altLang="de-DE" sz="1000" b="0" dirty="0">
                <a:solidFill>
                  <a:srgbClr val="FF0000"/>
                </a:solidFill>
              </a:rPr>
              <a:t>löschen</a:t>
            </a:r>
            <a:r>
              <a:rPr lang="de-DE" altLang="de-DE" sz="1000" dirty="0">
                <a:solidFill>
                  <a:srgbClr val="FF0000"/>
                </a:solidFill>
              </a:rPr>
              <a:t>.</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14</a:t>
            </a:fld>
            <a:endParaRPr lang="de-DE" altLang="de-DE" dirty="0"/>
          </a:p>
        </p:txBody>
      </p:sp>
      <p:sp>
        <p:nvSpPr>
          <p:cNvPr id="3" name="Fußzeilenplatzhalter 2">
            <a:extLst>
              <a:ext uri="{FF2B5EF4-FFF2-40B4-BE49-F238E27FC236}">
                <a16:creationId xmlns:a16="http://schemas.microsoft.com/office/drawing/2014/main" id="{DCE50593-7DC8-42AE-93D5-FF819D337BC1}"/>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izenplatzhalter 2"/>
          <p:cNvSpPr>
            <a:spLocks noGrp="1"/>
          </p:cNvSpPr>
          <p:nvPr>
            <p:ph type="body" idx="1"/>
          </p:nvPr>
        </p:nvSpPr>
        <p:spPr>
          <a:noFill/>
        </p:spPr>
        <p:txBody>
          <a:bodyPr/>
          <a:lstStyle/>
          <a:p>
            <a:r>
              <a:rPr lang="de-DE" altLang="de-DE" sz="1000" dirty="0"/>
              <a:t>Beim Rollenwechsel erscheint, sofern erforderlich, ein Hinweis zu den Konsequenzen: Wechseln Sie von Anwender/Supervisor zu Lesender, wird der</a:t>
            </a:r>
            <a:r>
              <a:rPr lang="de-DE" altLang="de-DE" sz="1000" baseline="0" dirty="0"/>
              <a:t> Benutzerbereich </a:t>
            </a:r>
            <a:r>
              <a:rPr lang="de-DE" altLang="de-DE" sz="1000" dirty="0"/>
              <a:t>einschließlich aller Inhalte ausgeblendet,</a:t>
            </a:r>
            <a:r>
              <a:rPr lang="de-DE" altLang="de-DE" sz="1000" baseline="0" dirty="0"/>
              <a:t> weil Lesende keinen Benutzerbereich haben</a:t>
            </a:r>
            <a:r>
              <a:rPr lang="de-DE" altLang="de-DE" sz="1000" dirty="0"/>
              <a:t>. Vollziehen Sie die</a:t>
            </a:r>
            <a:r>
              <a:rPr lang="de-DE" altLang="de-DE" sz="1000" baseline="0" dirty="0"/>
              <a:t> Änderung wieder in die andere Richtung, wird der Benutzerbereich wieder angezeigt. </a:t>
            </a:r>
            <a:r>
              <a:rPr lang="de-DE" altLang="de-DE" sz="1000" dirty="0"/>
              <a:t>Falls erforderlich, sollten die Inhalte des Benutzerbereiches von der/dem Benutzenden vorher an eine andere Stelle kopiert</a:t>
            </a:r>
            <a:r>
              <a:rPr lang="de-DE" altLang="de-DE" sz="1000" baseline="0" dirty="0"/>
              <a:t> </a:t>
            </a:r>
            <a:r>
              <a:rPr lang="de-DE" altLang="de-DE" sz="1000" dirty="0"/>
              <a:t>werden.</a:t>
            </a:r>
          </a:p>
          <a:p>
            <a:endParaRPr lang="de-DE" altLang="de-DE" sz="1000" dirty="0"/>
          </a:p>
          <a:p>
            <a:r>
              <a:rPr lang="de-DE" altLang="de-DE" sz="1000" dirty="0">
                <a:solidFill>
                  <a:srgbClr val="FF0000"/>
                </a:solidFill>
              </a:rPr>
              <a:t>Rollenwechsel </a:t>
            </a:r>
            <a:r>
              <a:rPr lang="de-DE" altLang="de-DE" sz="1000" b="1" dirty="0">
                <a:solidFill>
                  <a:srgbClr val="FF0000"/>
                </a:solidFill>
              </a:rPr>
              <a:t>Lisa Lesende</a:t>
            </a:r>
            <a:r>
              <a:rPr lang="de-DE" altLang="de-DE" sz="1000" b="1" baseline="0" dirty="0">
                <a:solidFill>
                  <a:srgbClr val="FF0000"/>
                </a:solidFill>
              </a:rPr>
              <a:t> </a:t>
            </a:r>
            <a:r>
              <a:rPr lang="de-DE" altLang="de-DE" sz="1000" baseline="0" dirty="0">
                <a:solidFill>
                  <a:srgbClr val="FF0000"/>
                </a:solidFill>
              </a:rPr>
              <a:t>von </a:t>
            </a:r>
            <a:r>
              <a:rPr lang="de-DE" altLang="de-DE" sz="1000" b="1" baseline="0" dirty="0">
                <a:solidFill>
                  <a:srgbClr val="FF0000"/>
                </a:solidFill>
              </a:rPr>
              <a:t>Lesender</a:t>
            </a:r>
            <a:r>
              <a:rPr lang="de-DE" altLang="de-DE" sz="1000" baseline="0" dirty="0">
                <a:solidFill>
                  <a:srgbClr val="FF0000"/>
                </a:solidFill>
              </a:rPr>
              <a:t> Arbeitsplaner zu </a:t>
            </a:r>
            <a:r>
              <a:rPr lang="de-DE" altLang="de-DE" sz="1000" b="1" baseline="0" dirty="0">
                <a:solidFill>
                  <a:srgbClr val="FF0000"/>
                </a:solidFill>
              </a:rPr>
              <a:t>Anwender</a:t>
            </a:r>
            <a:r>
              <a:rPr lang="de-DE" altLang="de-DE" sz="1000" baseline="0" dirty="0">
                <a:solidFill>
                  <a:srgbClr val="FF0000"/>
                </a:solidFill>
              </a:rPr>
              <a:t> durchführen.</a:t>
            </a:r>
            <a:endParaRPr lang="de-DE" altLang="de-DE" sz="1000" dirty="0">
              <a:solidFill>
                <a:srgbClr val="FF0000"/>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15</a:t>
            </a:fld>
            <a:endParaRPr lang="de-DE" altLang="de-DE" dirty="0"/>
          </a:p>
        </p:txBody>
      </p:sp>
      <p:sp>
        <p:nvSpPr>
          <p:cNvPr id="3" name="Fußzeilenplatzhalter 2">
            <a:extLst>
              <a:ext uri="{FF2B5EF4-FFF2-40B4-BE49-F238E27FC236}">
                <a16:creationId xmlns:a16="http://schemas.microsoft.com/office/drawing/2014/main" id="{FC4DA15F-BD86-4BA4-AFA8-632DCAB0053C}"/>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izenplatzhalter 2"/>
          <p:cNvSpPr>
            <a:spLocks noGrp="1"/>
          </p:cNvSpPr>
          <p:nvPr>
            <p:ph type="body" idx="1"/>
          </p:nvPr>
        </p:nvSpPr>
        <p:spPr>
          <a:noFill/>
        </p:spPr>
        <p:txBody>
          <a:bodyPr/>
          <a:lstStyle/>
          <a:p>
            <a:r>
              <a:rPr lang="de-DE" altLang="de-DE" sz="1000" i="0" dirty="0">
                <a:solidFill>
                  <a:srgbClr val="000000"/>
                </a:solidFill>
              </a:rPr>
              <a:t>Der Hinweis kann mit den Übungsdaten nicht erzeugt werden, da die erforderliche Berechtigung vorhanden ist.</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16</a:t>
            </a:fld>
            <a:endParaRPr lang="de-DE" altLang="de-DE" dirty="0"/>
          </a:p>
        </p:txBody>
      </p:sp>
      <p:sp>
        <p:nvSpPr>
          <p:cNvPr id="3" name="Fußzeilenplatzhalter 2">
            <a:extLst>
              <a:ext uri="{FF2B5EF4-FFF2-40B4-BE49-F238E27FC236}">
                <a16:creationId xmlns:a16="http://schemas.microsoft.com/office/drawing/2014/main" id="{B763F95E-5087-494D-BE6C-D84A41BC432F}"/>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izenplatzhalter 2"/>
          <p:cNvSpPr>
            <a:spLocks noGrp="1"/>
          </p:cNvSpPr>
          <p:nvPr>
            <p:ph type="body" idx="1"/>
          </p:nvPr>
        </p:nvSpPr>
        <p:spPr>
          <a:noFill/>
        </p:spPr>
        <p:txBody>
          <a:bodyPr/>
          <a:lstStyle/>
          <a:p>
            <a:r>
              <a:rPr lang="de-DE" altLang="de-DE" sz="1000" dirty="0"/>
              <a:t>Im abgebildeten Beispiel</a:t>
            </a:r>
            <a:r>
              <a:rPr lang="de-DE" altLang="de-DE" sz="1000" baseline="0" dirty="0"/>
              <a:t> ist eine Organisationseinheit markiert. Die Suche nach „Anwender“ ergibt 2 Treffer. Beide Rollen sind jedoch </a:t>
            </a:r>
            <a:r>
              <a:rPr lang="de-DE" altLang="de-DE" sz="1000" baseline="0" dirty="0" err="1"/>
              <a:t>arbeitsplanerbezogen</a:t>
            </a:r>
            <a:r>
              <a:rPr lang="de-DE" altLang="de-DE" sz="1000" baseline="0" dirty="0"/>
              <a:t> und können nicht auf einer Organisationseinheit berechtigt werden. Soll die Person trotzdem auf die Organisationseinheit übernommen werden, ist ein Rollenwechsel erforderlich. </a:t>
            </a:r>
          </a:p>
          <a:p>
            <a:endParaRPr lang="de-DE" altLang="de-DE" sz="100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dirty="0">
                <a:solidFill>
                  <a:srgbClr val="FF0000"/>
                </a:solidFill>
              </a:rPr>
              <a:t>In der eigenen</a:t>
            </a:r>
            <a:r>
              <a:rPr lang="de-DE" altLang="de-DE" sz="1000" baseline="0" dirty="0">
                <a:solidFill>
                  <a:srgbClr val="FF0000"/>
                </a:solidFill>
              </a:rPr>
              <a:t> Organisationseinheit (hier: </a:t>
            </a:r>
            <a:r>
              <a:rPr lang="de-DE" altLang="de-DE" sz="1000" b="1" baseline="0" dirty="0">
                <a:solidFill>
                  <a:srgbClr val="FF0000"/>
                </a:solidFill>
              </a:rPr>
              <a:t>Amt Susanne</a:t>
            </a:r>
            <a:r>
              <a:rPr lang="de-DE" altLang="de-DE" sz="1000" b="0" baseline="0" dirty="0">
                <a:solidFill>
                  <a:srgbClr val="FF0000"/>
                </a:solidFill>
              </a:rPr>
              <a:t>)</a:t>
            </a:r>
            <a:r>
              <a:rPr lang="de-DE" altLang="de-DE" sz="1000" b="1" baseline="0" dirty="0">
                <a:solidFill>
                  <a:srgbClr val="FF0000"/>
                </a:solidFill>
              </a:rPr>
              <a:t> </a:t>
            </a:r>
            <a:r>
              <a:rPr lang="de-DE" altLang="de-DE" sz="1000" baseline="0" dirty="0">
                <a:solidFill>
                  <a:srgbClr val="FF0000"/>
                </a:solidFill>
              </a:rPr>
              <a:t>einen </a:t>
            </a:r>
            <a:r>
              <a:rPr lang="de-DE" altLang="de-DE" sz="1000" b="1" baseline="0" dirty="0">
                <a:solidFill>
                  <a:srgbClr val="FF0000"/>
                </a:solidFill>
              </a:rPr>
              <a:t>Benutzer anlegen </a:t>
            </a:r>
            <a:r>
              <a:rPr lang="de-DE" altLang="de-DE" sz="1000" baseline="0" dirty="0">
                <a:solidFill>
                  <a:srgbClr val="FF0000"/>
                </a:solidFill>
              </a:rPr>
              <a:t>und dazu nach „Anwender“ suchen. Da die Person Anton Anwender zuvor in zwei Rollen angelegt wurde, werden zwei Ergebnisse angezeigt. </a:t>
            </a:r>
            <a:r>
              <a:rPr lang="de-DE" altLang="de-DE" sz="1000" dirty="0">
                <a:solidFill>
                  <a:srgbClr val="FF0000"/>
                </a:solidFill>
              </a:rPr>
              <a:t>Einen Benutzer markieren, dessen Rolle nicht zur markierten Organisationseinheit gehört (hier: </a:t>
            </a:r>
            <a:r>
              <a:rPr lang="de-DE" altLang="de-DE" sz="1000" b="1" dirty="0">
                <a:solidFill>
                  <a:srgbClr val="FF0000"/>
                </a:solidFill>
              </a:rPr>
              <a:t>Lesender Arbeitsplaner</a:t>
            </a:r>
            <a:r>
              <a:rPr lang="de-DE" altLang="de-DE" sz="1000" dirty="0">
                <a:solidFill>
                  <a:srgbClr val="FF0000"/>
                </a:solidFill>
              </a:rPr>
              <a:t>)</a:t>
            </a:r>
            <a:r>
              <a:rPr lang="de-DE" altLang="de-DE" sz="1000" baseline="0" dirty="0">
                <a:solidFill>
                  <a:srgbClr val="FF0000"/>
                </a:solidFill>
              </a:rPr>
              <a:t>, und </a:t>
            </a:r>
            <a:r>
              <a:rPr lang="de-DE" altLang="de-DE" sz="1000" b="1" baseline="0" dirty="0">
                <a:solidFill>
                  <a:srgbClr val="FF0000"/>
                </a:solidFill>
              </a:rPr>
              <a:t>Übernehmen</a:t>
            </a:r>
            <a:r>
              <a:rPr lang="de-DE" altLang="de-DE" sz="1000" baseline="0" dirty="0">
                <a:solidFill>
                  <a:srgbClr val="FF0000"/>
                </a:solidFill>
              </a:rPr>
              <a:t> klicken.</a:t>
            </a:r>
            <a:endParaRPr lang="de-DE" altLang="de-DE" sz="1000" baseline="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17</a:t>
            </a:fld>
            <a:endParaRPr lang="de-DE" altLang="de-DE" dirty="0"/>
          </a:p>
        </p:txBody>
      </p:sp>
      <p:sp>
        <p:nvSpPr>
          <p:cNvPr id="3" name="Fußzeilenplatzhalter 2">
            <a:extLst>
              <a:ext uri="{FF2B5EF4-FFF2-40B4-BE49-F238E27FC236}">
                <a16:creationId xmlns:a16="http://schemas.microsoft.com/office/drawing/2014/main" id="{A60ADF16-22E3-49D7-B413-70587FAEE38A}"/>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izenplatzhalter 2"/>
          <p:cNvSpPr>
            <a:spLocks noGrp="1"/>
          </p:cNvSpPr>
          <p:nvPr>
            <p:ph type="body" idx="1"/>
          </p:nvPr>
        </p:nvSpPr>
        <p:spPr/>
        <p:txBody>
          <a:bodyPr/>
          <a:lstStyle/>
          <a:p>
            <a:pPr>
              <a:defRPr/>
            </a:pPr>
            <a:r>
              <a:rPr lang="de-DE" sz="1000" dirty="0"/>
              <a:t>Mit dem Rollenwechsel wird </a:t>
            </a:r>
            <a:r>
              <a:rPr lang="de-DE" sz="1000" b="1" dirty="0" err="1"/>
              <a:t>AntonLesender</a:t>
            </a:r>
            <a:r>
              <a:rPr lang="de-DE" sz="1000" baseline="0" dirty="0"/>
              <a:t> (bisher berechtigt auf den Arbeitsplaner </a:t>
            </a:r>
            <a:r>
              <a:rPr lang="de-DE" sz="1000" b="1" baseline="0" dirty="0"/>
              <a:t>Nürnberg</a:t>
            </a:r>
            <a:r>
              <a:rPr lang="de-DE" sz="1000" baseline="0" dirty="0"/>
              <a:t>) auf die Organisationseinheit </a:t>
            </a:r>
            <a:r>
              <a:rPr lang="de-DE" sz="1000" b="1" baseline="0" dirty="0"/>
              <a:t>Amt Susanne </a:t>
            </a:r>
            <a:r>
              <a:rPr lang="de-DE" sz="1000" baseline="0" dirty="0"/>
              <a:t>berechtigt. Er wird damit aus der Benutzerverwaltung des Arbeitsplaners </a:t>
            </a:r>
            <a:r>
              <a:rPr lang="de-DE" sz="1000" b="1" baseline="0" dirty="0"/>
              <a:t>Nürnberg</a:t>
            </a:r>
            <a:r>
              <a:rPr lang="de-DE" sz="1000" baseline="0" dirty="0"/>
              <a:t> entfernt, ist aber dafür nun auf alle drei Arbeitsplaner der Organisationseinheit berechtigt.</a:t>
            </a:r>
            <a:endParaRPr lang="de-DE" sz="1000" dirty="0"/>
          </a:p>
          <a:p>
            <a:pPr>
              <a:defRPr/>
            </a:pPr>
            <a:endParaRPr lang="de-DE" sz="1000" dirty="0"/>
          </a:p>
          <a:p>
            <a:pPr>
              <a:defRPr/>
            </a:pPr>
            <a:r>
              <a:rPr lang="de-DE" sz="1000" b="1" baseline="0" dirty="0"/>
              <a:t>Benutzerberechtigung von „oben“ nach „unten“</a:t>
            </a:r>
            <a:r>
              <a:rPr lang="de-DE" sz="1000" b="1" dirty="0"/>
              <a:t>:</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000" b="0" dirty="0"/>
              <a:t>Im Beispiel</a:t>
            </a:r>
            <a:r>
              <a:rPr lang="de-DE" sz="1000" b="0" baseline="0" dirty="0"/>
              <a:t> wurden die Zugriffsrechte eines Lesenden erweitert. Statt einen Arbeitsplaner kann er nun drei einsehen. Aber wie geht es andersherum?</a:t>
            </a:r>
            <a:endParaRPr lang="de-DE" sz="1000" b="0" dirty="0"/>
          </a:p>
          <a:p>
            <a:pPr>
              <a:defRPr/>
            </a:pPr>
            <a:r>
              <a:rPr lang="de-DE" sz="1000" dirty="0"/>
              <a:t>Über die normale Programmfunktion ist es nicht möglich, jemandem die Berechtigung weiter „oben“ zu entziehen, um ihr/ihm gleichzeitig die Berechtigung weiter „unten“ zu geben. Das Programm meldet, dass bereits eine Berechtigung für das „untere“ Element besteht und das Anlegen daher nicht (zusätzlich) möglich ist. </a:t>
            </a:r>
          </a:p>
          <a:p>
            <a:pPr>
              <a:defRPr/>
            </a:pPr>
            <a:r>
              <a:rPr lang="de-DE" sz="1000" dirty="0"/>
              <a:t>Bei Lesenden ist die einfachste Lösung das Löschen und Neuanlegen der Benutzerrolle. Es gehen dabei nur von ihr/ihm erstellte Filter in der Maßnahmenverwaltung verloren, und beim nächsten Anmelden erscheint wieder der Passwort-Ändern-Dialog. Für </a:t>
            </a:r>
            <a:r>
              <a:rPr lang="de-DE" sz="1000" dirty="0" err="1"/>
              <a:t>Supervisoren</a:t>
            </a:r>
            <a:r>
              <a:rPr lang="de-DE" sz="1000" dirty="0"/>
              <a:t> kommt dieser Weg möglicherweise nicht in Frage, da so auch die Daten des Benutzerbereichs gelöscht werden.</a:t>
            </a:r>
          </a:p>
          <a:p>
            <a:pPr>
              <a:defRPr/>
            </a:pPr>
            <a:r>
              <a:rPr lang="de-DE" sz="1000" dirty="0"/>
              <a:t>Für </a:t>
            </a:r>
            <a:r>
              <a:rPr lang="de-DE" sz="1000" dirty="0" err="1"/>
              <a:t>Supervisoren</a:t>
            </a:r>
            <a:r>
              <a:rPr lang="de-DE" sz="1000" dirty="0"/>
              <a:t> führen Sie folgende Schritte aus (die/der Benutzende darf in dieser Zeit nicht angemeldet sein): </a:t>
            </a:r>
          </a:p>
          <a:p>
            <a:pPr marL="228600" indent="-228600">
              <a:buFont typeface="+mj-lt"/>
              <a:buAutoNum type="arabicPeriod"/>
              <a:defRPr/>
            </a:pPr>
            <a:r>
              <a:rPr lang="de-DE" sz="1000" dirty="0"/>
              <a:t>Öffnen Sie die Benutzerverwaltung eines beliebigen Arbeitsplaners. </a:t>
            </a:r>
          </a:p>
          <a:p>
            <a:pPr marL="228600" indent="-228600">
              <a:buFont typeface="+mj-lt"/>
              <a:buAutoNum type="arabicPeriod"/>
              <a:defRPr/>
            </a:pPr>
            <a:r>
              <a:rPr lang="de-DE" sz="1000" dirty="0"/>
              <a:t>Aktivieren Sie den Bearbeitungsmodus und klicken Sie auf „Benutzer anlegen“.</a:t>
            </a:r>
          </a:p>
          <a:p>
            <a:pPr marL="228600" indent="-228600">
              <a:buFont typeface="+mj-lt"/>
              <a:buAutoNum type="arabicPeriod"/>
              <a:defRPr/>
            </a:pPr>
            <a:r>
              <a:rPr lang="de-DE" sz="1000" dirty="0"/>
              <a:t>Geben Sie in der Maske den Nachnamen oder einen anderen Suchbegriff für die Person ein und klicken Sie auf „Suchen“.</a:t>
            </a:r>
          </a:p>
          <a:p>
            <a:pPr marL="228600" indent="-228600">
              <a:buFont typeface="+mj-lt"/>
              <a:buAutoNum type="arabicPeriod"/>
              <a:defRPr/>
            </a:pPr>
            <a:r>
              <a:rPr lang="de-DE" sz="1000" dirty="0"/>
              <a:t>Wenn die Person in der Tabelle angezeigt wird, setzen Sie den Haken davor und klicken Sie auf „Übernehmen“.</a:t>
            </a:r>
          </a:p>
          <a:p>
            <a:pPr marL="228600" indent="-228600">
              <a:buFont typeface="+mj-lt"/>
              <a:buAutoNum type="arabicPeriod"/>
              <a:defRPr/>
            </a:pPr>
            <a:r>
              <a:rPr lang="de-DE" sz="1000" dirty="0"/>
              <a:t>Es erscheint die Abfrage "Ihre Benutzerauswahl erfordert einen Rollenwechsel. In welcher Rolle soll der Benutzer künftig tätig werden?" Die Benutzerrolle "Anwender" ist markiert. Bestätigen Sie die Meldung mit „Weiter“.</a:t>
            </a:r>
          </a:p>
          <a:p>
            <a:pPr marL="228600" indent="-228600">
              <a:buFont typeface="+mj-lt"/>
              <a:buAutoNum type="arabicPeriod"/>
              <a:defRPr/>
            </a:pPr>
            <a:r>
              <a:rPr lang="de-DE" sz="1000" dirty="0"/>
              <a:t>Es erscheint eine Hinweismeldung: "Mit der Übernahme führen Sie einen Rollenwechsel durch. Der ausgewählte Benutzer verliert dabei seine bisherigen Berechtigungen auf alle Organisationseinheiten. Wenn die bisherige Rolle mit ihren Berechtigungen erhalten bleiben soll, legen Sie bitte die neue Rolle mit einem anderen Benutzernamen an. Soll die Benutzerrolle gewechselt werden, womit auch alle bisherigen Berechtigungen erlöschen?" Bestätigen Sie die Meldung mit „Ja“. </a:t>
            </a:r>
          </a:p>
          <a:p>
            <a:pPr>
              <a:defRPr/>
            </a:pPr>
            <a:r>
              <a:rPr lang="de-DE" sz="1000" dirty="0"/>
              <a:t>Öffnen Sie nun die Benutzerverwaltung derjenigen Organisationseinheit, auf der der ehemalige Supervisor und jetzige Anwendende berechtigt werden soll. Vollziehen Sie die gleichen Schritte 1 bis 6 nochmals, diesmal vom Anwender zum Supervisor.</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18</a:t>
            </a:fld>
            <a:endParaRPr lang="de-DE" altLang="de-DE" dirty="0"/>
          </a:p>
        </p:txBody>
      </p:sp>
      <p:sp>
        <p:nvSpPr>
          <p:cNvPr id="3" name="Fußzeilenplatzhalter 2">
            <a:extLst>
              <a:ext uri="{FF2B5EF4-FFF2-40B4-BE49-F238E27FC236}">
                <a16:creationId xmlns:a16="http://schemas.microsoft.com/office/drawing/2014/main" id="{D8B11FC1-9533-45B5-BAE1-88146E42F213}"/>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izenplatzhalter 2"/>
          <p:cNvSpPr>
            <a:spLocks noGrp="1"/>
          </p:cNvSpPr>
          <p:nvPr>
            <p:ph type="body" idx="1"/>
          </p:nvPr>
        </p:nvSpPr>
        <p:spPr/>
        <p:txBody>
          <a:bodyPr/>
          <a:lstStyle/>
          <a:p>
            <a:pPr>
              <a:defRPr/>
            </a:pPr>
            <a:r>
              <a:rPr lang="de-DE" sz="1000" i="0" dirty="0">
                <a:solidFill>
                  <a:srgbClr val="000000"/>
                </a:solidFill>
              </a:rPr>
              <a:t>Dieses </a:t>
            </a:r>
            <a:r>
              <a:rPr lang="de-DE" sz="1000" i="0" baseline="0" dirty="0">
                <a:solidFill>
                  <a:srgbClr val="000000"/>
                </a:solidFill>
              </a:rPr>
              <a:t>Thema ist nur in der VM-/Serverinstallation relevant. In der Einzelplatzversion gibt es kein LDAP.</a:t>
            </a:r>
            <a:endParaRPr lang="de-DE" sz="1000" i="0" dirty="0">
              <a:solidFill>
                <a:srgbClr val="000000"/>
              </a:solidFill>
            </a:endParaRPr>
          </a:p>
          <a:p>
            <a:pPr>
              <a:defRPr/>
            </a:pPr>
            <a:endParaRPr lang="de-DE" sz="1000" dirty="0"/>
          </a:p>
          <a:p>
            <a:pPr eaLnBrk="1" hangingPunct="1"/>
            <a:r>
              <a:rPr lang="de-DE" altLang="de-DE" sz="1000" dirty="0"/>
              <a:t>Ist der Haken </a:t>
            </a:r>
            <a:r>
              <a:rPr lang="de-DE" altLang="de-DE" sz="1000" b="1" dirty="0"/>
              <a:t>LDAP-Authentifizierung</a:t>
            </a:r>
            <a:r>
              <a:rPr lang="de-DE" altLang="de-DE" sz="1000" dirty="0"/>
              <a:t> gesetzt, erfolgt die Authentifizierung beim Anmelden über</a:t>
            </a:r>
            <a:r>
              <a:rPr lang="de-DE" altLang="de-DE" sz="1000" baseline="0" dirty="0"/>
              <a:t> den </a:t>
            </a:r>
            <a:r>
              <a:rPr lang="de-DE" altLang="de-DE" sz="1000" dirty="0"/>
              <a:t>LDAP-Server und nicht über die Benutzerdaten im Programm. Beim Anmelden entspricht der Benutzername der UID (User-ID) beim LDAP. Das heißt, der im</a:t>
            </a:r>
            <a:r>
              <a:rPr lang="de-DE" altLang="de-DE" sz="1000" baseline="0" dirty="0"/>
              <a:t> Programm angegebene Benutzername muss dem Benutzernamen entsprechen, der bei LDAP hinterlegt ist.</a:t>
            </a:r>
            <a:endParaRPr lang="de-DE" altLang="de-DE" sz="1000" dirty="0"/>
          </a:p>
          <a:p>
            <a:pPr eaLnBrk="1" hangingPunct="1"/>
            <a:r>
              <a:rPr lang="de-DE" altLang="de-DE" sz="1000" dirty="0"/>
              <a:t>Das Setzen des Hakens bedeutet nicht, dass die Benutzerdaten, die das Programm abfragt (Name, Vorname, E-Mail), automatisch aus dem LDAP übernommen werden. Diese müssen selbst gepflegt werden.</a:t>
            </a:r>
          </a:p>
          <a:p>
            <a:pPr>
              <a:defRPr/>
            </a:pPr>
            <a:r>
              <a:rPr lang="de-DE" altLang="de-DE" sz="1000" dirty="0"/>
              <a:t>Wenn eine LDAP-Authentifizierung erfolgt, gelten die Regeln des LDAP; die Passwortregeln der Handlungshilfe sind in diesem Fall nicht relevant.</a:t>
            </a:r>
          </a:p>
          <a:p>
            <a:pPr>
              <a:defRPr/>
            </a:pPr>
            <a:r>
              <a:rPr lang="de-DE" altLang="de-DE" sz="1000" dirty="0"/>
              <a:t>Soll eine Person mit zwei Benutzerrollen angelegt werden, kann nur eine der Rollen mit LDAP angelegt werden. Die andere Rolle muss ohne LDAP angelegt werden.</a:t>
            </a:r>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dirty="0"/>
              <a:t>Auch bei der LDAP-Authentifizierung müssen Sie sich mit Benutzername und Passwort anmelden. Ein "Single </a:t>
            </a:r>
            <a:r>
              <a:rPr lang="de-DE" altLang="de-DE" sz="1000" dirty="0" err="1"/>
              <a:t>Sign</a:t>
            </a:r>
            <a:r>
              <a:rPr lang="de-DE" altLang="de-DE" sz="1000" dirty="0"/>
              <a:t> On" (mit der Windows-Anmeldung ist man automatisch auch in der Handlungshilfe ohne Passworteingabe angemeldet) ist nicht eingerichtet.</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19</a:t>
            </a:fld>
            <a:endParaRPr lang="de-DE" altLang="de-DE" dirty="0"/>
          </a:p>
        </p:txBody>
      </p:sp>
      <p:sp>
        <p:nvSpPr>
          <p:cNvPr id="3" name="Fußzeilenplatzhalter 2">
            <a:extLst>
              <a:ext uri="{FF2B5EF4-FFF2-40B4-BE49-F238E27FC236}">
                <a16:creationId xmlns:a16="http://schemas.microsoft.com/office/drawing/2014/main" id="{A2F01AA5-AB1B-47EB-B548-944B75C03A3E}"/>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2" name="Rectangle 3"/>
          <p:cNvSpPr>
            <a:spLocks noGrp="1" noChangeArrowheads="1"/>
          </p:cNvSpPr>
          <p:nvPr>
            <p:ph type="body" idx="1"/>
          </p:nvPr>
        </p:nvSpPr>
        <p:spPr>
          <a:noFill/>
        </p:spPr>
        <p:txBody>
          <a:bodyPr/>
          <a:lstStyle/>
          <a:p>
            <a:endParaRPr lang="de-DE" altLang="de-DE" dirty="0">
              <a:solidFill>
                <a:srgbClr val="FF0000"/>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a:t>
            </a:fld>
            <a:endParaRPr lang="de-DE" altLang="de-DE" dirty="0"/>
          </a:p>
        </p:txBody>
      </p:sp>
      <p:sp>
        <p:nvSpPr>
          <p:cNvPr id="3" name="Fußzeilenplatzhalter 2">
            <a:extLst>
              <a:ext uri="{FF2B5EF4-FFF2-40B4-BE49-F238E27FC236}">
                <a16:creationId xmlns:a16="http://schemas.microsoft.com/office/drawing/2014/main" id="{22D362A0-B84D-4900-87B7-4C844C9CED42}"/>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8" name="Rectangle 3"/>
          <p:cNvSpPr>
            <a:spLocks noGrp="1"/>
          </p:cNvSpPr>
          <p:nvPr>
            <p:ph type="body" idx="1"/>
          </p:nvPr>
        </p:nvSpPr>
        <p:spPr>
          <a:noFill/>
        </p:spPr>
        <p:txBody>
          <a:bodyPr/>
          <a:lstStyle/>
          <a:p>
            <a:pPr eaLnBrk="1" hangingPunct="1"/>
            <a:r>
              <a:rPr lang="de-DE" altLang="de-DE" sz="1000" dirty="0"/>
              <a:t>Im abgebildeten Beispiel sehen Sie, dass neben</a:t>
            </a:r>
            <a:r>
              <a:rPr lang="de-DE" altLang="de-DE" sz="1000" baseline="0" dirty="0"/>
              <a:t> der direkt berechtigten </a:t>
            </a:r>
            <a:r>
              <a:rPr lang="de-DE" altLang="de-DE" sz="1000" b="1" dirty="0" err="1"/>
              <a:t>SusiSupervisor</a:t>
            </a:r>
            <a:r>
              <a:rPr lang="de-DE" altLang="de-DE" sz="1000" b="1" dirty="0"/>
              <a:t> </a:t>
            </a:r>
            <a:r>
              <a:rPr lang="de-DE" altLang="de-DE" sz="1000" dirty="0"/>
              <a:t>auch </a:t>
            </a:r>
            <a:r>
              <a:rPr lang="de-DE" altLang="de-DE" sz="1000" b="1" dirty="0"/>
              <a:t>Supervisor</a:t>
            </a:r>
            <a:r>
              <a:rPr lang="de-DE" altLang="de-DE" sz="1000" baseline="0" dirty="0"/>
              <a:t> und </a:t>
            </a:r>
            <a:r>
              <a:rPr lang="de-DE" altLang="de-DE" sz="1000" b="1" baseline="0" dirty="0" err="1"/>
              <a:t>HHAdmin</a:t>
            </a:r>
            <a:r>
              <a:rPr lang="de-DE" altLang="de-DE" sz="1000" baseline="0" dirty="0"/>
              <a:t> auf diese Organisationseinheit Zugriff haben (indirekt „von oben“).</a:t>
            </a:r>
            <a:endParaRPr lang="de-DE" altLang="de-DE" sz="100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20</a:t>
            </a:fld>
            <a:endParaRPr lang="de-DE" altLang="de-DE" dirty="0"/>
          </a:p>
        </p:txBody>
      </p:sp>
      <p:sp>
        <p:nvSpPr>
          <p:cNvPr id="3" name="Fußzeilenplatzhalter 2">
            <a:extLst>
              <a:ext uri="{FF2B5EF4-FFF2-40B4-BE49-F238E27FC236}">
                <a16:creationId xmlns:a16="http://schemas.microsoft.com/office/drawing/2014/main" id="{4DF756AB-24DF-4E81-8481-289C58B64C64}"/>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izenplatzhalter 2"/>
          <p:cNvSpPr>
            <a:spLocks noGrp="1"/>
          </p:cNvSpPr>
          <p:nvPr>
            <p:ph type="body" idx="1"/>
          </p:nvPr>
        </p:nvSpPr>
        <p:spPr>
          <a:noFill/>
        </p:spPr>
        <p:txBody>
          <a:bodyPr/>
          <a:lstStyle/>
          <a:p>
            <a:r>
              <a:rPr lang="de-DE" altLang="de-DE" sz="1000" dirty="0"/>
              <a:t>Eine Übersicht pro Benutzerrolle (wer ist wo angelegt) gibt es nicht.</a:t>
            </a:r>
          </a:p>
          <a:p>
            <a:r>
              <a:rPr lang="de-DE" altLang="de-DE" sz="1000" dirty="0"/>
              <a:t>Sind Sie auf die oberste </a:t>
            </a:r>
            <a:r>
              <a:rPr lang="de-DE" altLang="de-DE" sz="1000" baseline="0" dirty="0"/>
              <a:t>Organisationseinheit berechtigt, können Sie alternativ einen </a:t>
            </a:r>
            <a:r>
              <a:rPr lang="de-DE" altLang="de-DE" sz="1000" dirty="0"/>
              <a:t>Strukturbaumdruck</a:t>
            </a:r>
            <a:r>
              <a:rPr lang="de-DE" altLang="de-DE" sz="1000" baseline="0" dirty="0"/>
              <a:t> (</a:t>
            </a:r>
            <a:r>
              <a:rPr lang="de-DE" altLang="de-DE" sz="1000" i="0" baseline="0" dirty="0">
                <a:solidFill>
                  <a:srgbClr val="000000"/>
                </a:solidFill>
              </a:rPr>
              <a:t>siehe »</a:t>
            </a:r>
            <a:r>
              <a:rPr lang="de-DE" altLang="de-DE" sz="1000" i="0" cap="small" baseline="0" dirty="0">
                <a:solidFill>
                  <a:srgbClr val="000000"/>
                </a:solidFill>
              </a:rPr>
              <a:t>Baustein</a:t>
            </a:r>
            <a:r>
              <a:rPr lang="de-DE" altLang="de-DE" sz="1000" i="0" baseline="0" dirty="0">
                <a:solidFill>
                  <a:srgbClr val="000000"/>
                </a:solidFill>
              </a:rPr>
              <a:t> </a:t>
            </a:r>
            <a:r>
              <a:rPr lang="de-DE" altLang="de-DE" sz="1000" baseline="0" dirty="0"/>
              <a:t>1 ▪ Einstieg ins Programm</a:t>
            </a:r>
            <a:r>
              <a:rPr lang="de-DE" altLang="de-DE" sz="1000" i="0" dirty="0">
                <a:solidFill>
                  <a:srgbClr val="000000"/>
                </a:solidFill>
              </a:rPr>
              <a:t>«</a:t>
            </a:r>
            <a:r>
              <a:rPr lang="de-DE" altLang="de-DE" sz="1000" baseline="0" dirty="0"/>
              <a:t>) davon erstellen. In der erzeugten PDF können Sie sich über die Suchfunktion anzeigen lassen, welche Personen auf welchen Organisationseinheiten oder Arbeitsplanern berechtigt sind. Gleiches geht natürlich auch von nachgeordneten Strukturen, aber nicht so vollständig wie von ganz oben.</a:t>
            </a:r>
          </a:p>
          <a:p>
            <a:endParaRPr lang="de-DE" altLang="de-DE" sz="1000" baseline="0" dirty="0"/>
          </a:p>
          <a:p>
            <a:r>
              <a:rPr lang="de-DE" altLang="de-DE" sz="1000" i="1" dirty="0">
                <a:solidFill>
                  <a:srgbClr val="6666FF"/>
                </a:solidFill>
              </a:rPr>
              <a:t>An dieser Stelle ist vorgesehen, den </a:t>
            </a:r>
            <a:r>
              <a:rPr lang="de-DE" altLang="de-DE" sz="1000" i="1" baseline="0" dirty="0">
                <a:solidFill>
                  <a:srgbClr val="6666FF"/>
                </a:solidFill>
              </a:rPr>
              <a:t>»</a:t>
            </a:r>
            <a:r>
              <a:rPr lang="de-DE" altLang="de-DE" sz="1000" i="1" cap="small" baseline="0" dirty="0">
                <a:solidFill>
                  <a:srgbClr val="6666FF"/>
                </a:solidFill>
              </a:rPr>
              <a:t>Baustein</a:t>
            </a:r>
            <a:r>
              <a:rPr lang="de-DE" altLang="de-DE" sz="1000" i="1" baseline="0" dirty="0">
                <a:solidFill>
                  <a:srgbClr val="6666FF"/>
                </a:solidFill>
              </a:rPr>
              <a:t> 2 ▪ Supervisoren</a:t>
            </a:r>
            <a:r>
              <a:rPr lang="de-DE" altLang="de-DE" sz="1000" i="1" dirty="0">
                <a:solidFill>
                  <a:srgbClr val="6666FF"/>
                </a:solidFill>
              </a:rPr>
              <a:t>«</a:t>
            </a:r>
            <a:r>
              <a:rPr lang="de-DE" altLang="de-DE" sz="1000" i="1" baseline="0" dirty="0">
                <a:solidFill>
                  <a:srgbClr val="6666FF"/>
                </a:solidFill>
              </a:rPr>
              <a:t> fürs Erste zu verlassen und zum »</a:t>
            </a:r>
            <a:r>
              <a:rPr lang="de-DE" altLang="de-DE" sz="1000" i="1" cap="small" baseline="0" dirty="0">
                <a:solidFill>
                  <a:srgbClr val="6666FF"/>
                </a:solidFill>
              </a:rPr>
              <a:t>Baustein</a:t>
            </a:r>
            <a:r>
              <a:rPr lang="de-DE" altLang="de-DE" sz="1000" i="1" baseline="0" dirty="0">
                <a:solidFill>
                  <a:srgbClr val="6666FF"/>
                </a:solidFill>
              </a:rPr>
              <a:t> 3 ▪ Anwendende</a:t>
            </a:r>
            <a:r>
              <a:rPr lang="de-DE" altLang="de-DE" sz="1000" i="1" dirty="0">
                <a:solidFill>
                  <a:srgbClr val="6666FF"/>
                </a:solidFill>
              </a:rPr>
              <a:t>«</a:t>
            </a:r>
            <a:r>
              <a:rPr lang="de-DE" altLang="de-DE" sz="1000" i="1" baseline="0" dirty="0">
                <a:solidFill>
                  <a:srgbClr val="6666FF"/>
                </a:solidFill>
              </a:rPr>
              <a:t> zu wechseln. </a:t>
            </a:r>
          </a:p>
          <a:p>
            <a:r>
              <a:rPr lang="de-DE" altLang="de-DE" sz="1000" baseline="0" dirty="0">
                <a:solidFill>
                  <a:srgbClr val="FF0000"/>
                </a:solidFill>
              </a:rPr>
              <a:t>Abmelden und mit den zuvor angelegten Zugangsdaten als Anwender (hier: </a:t>
            </a:r>
            <a:r>
              <a:rPr lang="de-DE" altLang="de-DE" sz="1000" b="1" baseline="0" dirty="0" err="1">
                <a:solidFill>
                  <a:srgbClr val="FF0000"/>
                </a:solidFill>
              </a:rPr>
              <a:t>AntonAnwender</a:t>
            </a:r>
            <a:r>
              <a:rPr lang="de-DE" altLang="de-DE" sz="1000" baseline="0" dirty="0">
                <a:solidFill>
                  <a:srgbClr val="FF0000"/>
                </a:solidFill>
              </a:rPr>
              <a:t>) anmelden.</a:t>
            </a:r>
            <a:endParaRPr lang="de-DE" altLang="de-DE" sz="1000" dirty="0">
              <a:solidFill>
                <a:srgbClr val="FF0000"/>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21</a:t>
            </a:fld>
            <a:endParaRPr lang="de-DE" altLang="de-DE" dirty="0"/>
          </a:p>
        </p:txBody>
      </p:sp>
      <p:sp>
        <p:nvSpPr>
          <p:cNvPr id="3" name="Fußzeilenplatzhalter 2">
            <a:extLst>
              <a:ext uri="{FF2B5EF4-FFF2-40B4-BE49-F238E27FC236}">
                <a16:creationId xmlns:a16="http://schemas.microsoft.com/office/drawing/2014/main" id="{5DF1BF05-B13B-4C63-AF76-F22539FEF7B5}"/>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izenplatzhalter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i="1" baseline="0" dirty="0">
                <a:solidFill>
                  <a:srgbClr val="6666FF"/>
                </a:solidFill>
              </a:rPr>
              <a:t>Wiedereinstieg in den »</a:t>
            </a:r>
            <a:r>
              <a:rPr lang="de-DE" altLang="de-DE" sz="1000" i="1" cap="small" baseline="0" dirty="0">
                <a:solidFill>
                  <a:srgbClr val="6666FF"/>
                </a:solidFill>
              </a:rPr>
              <a:t>Baustein</a:t>
            </a:r>
            <a:r>
              <a:rPr lang="de-DE" altLang="de-DE" sz="1000" i="1" baseline="0" dirty="0">
                <a:solidFill>
                  <a:srgbClr val="6666FF"/>
                </a:solidFill>
              </a:rPr>
              <a:t> 2 ▪ </a:t>
            </a:r>
            <a:r>
              <a:rPr lang="de-DE" altLang="de-DE" sz="1000" i="1" baseline="0" dirty="0" err="1">
                <a:solidFill>
                  <a:srgbClr val="6666FF"/>
                </a:solidFill>
              </a:rPr>
              <a:t>Supervisoren</a:t>
            </a:r>
            <a:r>
              <a:rPr lang="de-DE" altLang="de-DE" sz="1000" i="1" dirty="0">
                <a:solidFill>
                  <a:srgbClr val="6666FF"/>
                </a:solidFill>
              </a:rPr>
              <a:t>« nach Beendigung des </a:t>
            </a:r>
            <a:r>
              <a:rPr lang="de-DE" altLang="de-DE" sz="1000" i="1" baseline="0" dirty="0">
                <a:solidFill>
                  <a:srgbClr val="6666FF"/>
                </a:solidFill>
              </a:rPr>
              <a:t>»</a:t>
            </a:r>
            <a:r>
              <a:rPr lang="de-DE" altLang="de-DE" sz="1000" i="1" cap="small" baseline="0" dirty="0">
                <a:solidFill>
                  <a:srgbClr val="6666FF"/>
                </a:solidFill>
              </a:rPr>
              <a:t>Baustein</a:t>
            </a:r>
            <a:r>
              <a:rPr lang="de-DE" altLang="de-DE" sz="1000" i="1" baseline="0" dirty="0">
                <a:solidFill>
                  <a:srgbClr val="6666FF"/>
                </a:solidFill>
              </a:rPr>
              <a:t> 3 ▪ Anwendende</a:t>
            </a:r>
            <a:r>
              <a:rPr lang="de-DE" altLang="de-DE" sz="1000" i="1" dirty="0">
                <a:solidFill>
                  <a:srgbClr val="6666FF"/>
                </a:solidFill>
              </a:rPr>
              <a:t>«.</a:t>
            </a:r>
            <a:endParaRPr lang="de-DE" altLang="de-DE" sz="1000" i="1" baseline="0" dirty="0">
              <a:solidFill>
                <a:srgbClr val="6666FF"/>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i="1" kern="1200" dirty="0">
                <a:solidFill>
                  <a:srgbClr val="6666FF"/>
                </a:solidFill>
                <a:latin typeface="+mn-lt"/>
                <a:ea typeface="+mn-ea"/>
                <a:cs typeface="+mn-cs"/>
              </a:rPr>
              <a:t>Die ausführliche Beschreibung der Funktionen ist im »</a:t>
            </a:r>
            <a:r>
              <a:rPr lang="de-DE" altLang="de-DE" sz="1000" i="1" kern="1200" cap="small" baseline="0" dirty="0">
                <a:solidFill>
                  <a:srgbClr val="6666FF"/>
                </a:solidFill>
                <a:latin typeface="+mn-lt"/>
                <a:ea typeface="+mn-ea"/>
                <a:cs typeface="+mn-cs"/>
              </a:rPr>
              <a:t>Baustein</a:t>
            </a:r>
            <a:r>
              <a:rPr lang="de-DE" altLang="de-DE" sz="1000" i="1" kern="1200" dirty="0">
                <a:solidFill>
                  <a:srgbClr val="6666FF"/>
                </a:solidFill>
                <a:latin typeface="+mn-lt"/>
                <a:ea typeface="+mn-ea"/>
                <a:cs typeface="+mn-cs"/>
              </a:rPr>
              <a:t> 3 ▪ Anwendende« zu finden.</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altLang="de-DE" sz="1000" i="1" kern="1200" dirty="0">
              <a:solidFill>
                <a:srgbClr val="6666FF"/>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i="1" baseline="0" dirty="0">
                <a:solidFill>
                  <a:schemeClr val="bg1">
                    <a:lumMod val="50000"/>
                  </a:schemeClr>
                </a:solidFill>
              </a:rPr>
              <a:t>Die Stammdaten-Funktion „Vererben“ funktioniert nicht bei den Organisationseinheiten; die Stammdaten übertragen sich nicht auf darunter neu angelegte Arbeitsplaner. Als Supervisor können Sie das über die Funktion „Stammdaten vereinheitlichen“ nachbessern.</a:t>
            </a:r>
            <a:endParaRPr lang="de-DE" altLang="de-DE" sz="1000" b="0" baseline="0" dirty="0">
              <a:solidFill>
                <a:srgbClr val="000000"/>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DE" altLang="de-DE" sz="1000" i="1" dirty="0">
              <a:solidFill>
                <a:schemeClr val="bg1">
                  <a:lumMod val="50000"/>
                </a:schemeClr>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22</a:t>
            </a:fld>
            <a:endParaRPr lang="de-DE" altLang="de-DE" dirty="0"/>
          </a:p>
        </p:txBody>
      </p:sp>
      <p:sp>
        <p:nvSpPr>
          <p:cNvPr id="3" name="Fußzeilenplatzhalter 2">
            <a:extLst>
              <a:ext uri="{FF2B5EF4-FFF2-40B4-BE49-F238E27FC236}">
                <a16:creationId xmlns:a16="http://schemas.microsoft.com/office/drawing/2014/main" id="{18287035-9AC9-46CD-856B-ED5B4B12E9B7}"/>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izenplatzhalter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i="0" baseline="0" dirty="0">
                <a:solidFill>
                  <a:srgbClr val="FF0000"/>
                </a:solidFill>
              </a:rPr>
              <a:t>Anmelden mit den selbst angelegten Zugangsdaten als Supervisor (hier: </a:t>
            </a:r>
            <a:r>
              <a:rPr lang="de-DE" altLang="de-DE" sz="1000" b="1" i="0" baseline="0" dirty="0" err="1">
                <a:solidFill>
                  <a:srgbClr val="FF0000"/>
                </a:solidFill>
              </a:rPr>
              <a:t>SusiSupervisor</a:t>
            </a:r>
            <a:r>
              <a:rPr lang="de-DE" altLang="de-DE" sz="1000" i="0" baseline="0" dirty="0">
                <a:solidFill>
                  <a:srgbClr val="FF0000"/>
                </a:solidFill>
              </a:rPr>
              <a:t>). </a:t>
            </a:r>
            <a:br>
              <a:rPr lang="de-DE" altLang="de-DE" sz="1000" i="0" baseline="0" dirty="0">
                <a:solidFill>
                  <a:srgbClr val="FF0000"/>
                </a:solidFill>
              </a:rPr>
            </a:br>
            <a:endParaRPr lang="de-DE" altLang="de-DE" sz="1000" i="0" dirty="0">
              <a:solidFill>
                <a:srgbClr val="000000"/>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i="0" dirty="0">
                <a:solidFill>
                  <a:srgbClr val="000000"/>
                </a:solidFill>
              </a:rPr>
              <a:t>Elemente können nicht kopiert, dupliziert oder exportiert</a:t>
            </a:r>
            <a:r>
              <a:rPr lang="de-DE" altLang="de-DE" sz="1000" i="0" baseline="0" dirty="0">
                <a:solidFill>
                  <a:srgbClr val="000000"/>
                </a:solidFill>
              </a:rPr>
              <a:t> werden, wenn andere Benutzende diese Elemente oder Strukturteile davon gesperrt oder ausgelagert haben oder gerade darin arbeiten. Siehe dazu die Funktion „Gesperrte Elemente anzeigen“.</a:t>
            </a:r>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i="0" baseline="0" dirty="0">
                <a:solidFill>
                  <a:srgbClr val="000000"/>
                </a:solidFill>
              </a:rPr>
              <a:t>Bitte beachten Sie beim Vervielfältigen von Organisationseinheiten mit umfangreicher Unterstruktur, dass das Löschen bei Weitem nicht so schnell geht wie das Anlegen. Da auf den Organisationseinheiten und Arbeitsplanern die Benutzerverwaltung angesiedelt ist, muss das Programm beim Löschen prüfen und abfragen, ob Benutzer angelegt sind und ob sie beim Löschen des Elements ggf. komplett aus der der Benutzerverwaltung entfernt werden sollen. Beim Löschen von Arbeitsplanern wird außerdem abgefragt, ob die Daten im Dokumentationsarchiv erhalten bleiben sollen. Daher können Sie Arbeitsplaner und Organisationseinheiten immer nur als einzelnes Element löschen.</a:t>
            </a:r>
            <a:br>
              <a:rPr lang="de-DE" altLang="de-DE" sz="1000" i="0" baseline="0" dirty="0">
                <a:solidFill>
                  <a:srgbClr val="000000"/>
                </a:solidFill>
              </a:rPr>
            </a:br>
            <a:endParaRPr lang="de-DE" altLang="de-DE" sz="1000" i="0" baseline="0" dirty="0">
              <a:solidFill>
                <a:srgbClr val="000000"/>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i="0" baseline="0" dirty="0">
                <a:solidFill>
                  <a:srgbClr val="FF0000"/>
                </a:solidFill>
              </a:rPr>
              <a:t>Die eigene Organisationseinheit (hier: </a:t>
            </a:r>
            <a:r>
              <a:rPr lang="de-DE" altLang="de-DE" sz="1000" b="1" i="0" baseline="0" dirty="0">
                <a:solidFill>
                  <a:srgbClr val="FF0000"/>
                </a:solidFill>
              </a:rPr>
              <a:t>Amt Susanne</a:t>
            </a:r>
            <a:r>
              <a:rPr lang="de-DE" altLang="de-DE" sz="1000" i="0" baseline="0" dirty="0">
                <a:solidFill>
                  <a:srgbClr val="FF0000"/>
                </a:solidFill>
              </a:rPr>
              <a:t>) duplizieren.</a:t>
            </a:r>
            <a:br>
              <a:rPr lang="de-DE" altLang="de-DE" sz="1000" i="0" baseline="0" dirty="0">
                <a:solidFill>
                  <a:srgbClr val="FF0000"/>
                </a:solidFill>
              </a:rPr>
            </a:br>
            <a:endParaRPr lang="de-DE" altLang="de-DE" sz="1000" i="0" baseline="0" dirty="0">
              <a:solidFill>
                <a:srgbClr val="000000"/>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i="1" baseline="0" dirty="0">
                <a:solidFill>
                  <a:schemeClr val="bg1">
                    <a:lumMod val="50000"/>
                  </a:schemeClr>
                </a:solidFill>
              </a:rPr>
              <a:t>Wenn beim Importieren von Arbeitsplanern oder Organisationseinheiten in den Öffentlichen Bereich die Fehlermeldung kommt, dass beim Importieren der Datei ein Fehler aufgetreten ist und Sie den Import noch einmal durchführen sollen, prüfen Sie bitte die Länge des Dateinamens und kürzen ihn auf unter 100 Zeichen. </a:t>
            </a:r>
            <a:endParaRPr lang="de-DE" altLang="de-DE" sz="1000" i="1" dirty="0">
              <a:solidFill>
                <a:schemeClr val="bg1">
                  <a:lumMod val="50000"/>
                </a:schemeClr>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23</a:t>
            </a:fld>
            <a:endParaRPr lang="de-DE" altLang="de-DE" dirty="0"/>
          </a:p>
        </p:txBody>
      </p:sp>
      <p:sp>
        <p:nvSpPr>
          <p:cNvPr id="3" name="Fußzeilenplatzhalter 2">
            <a:extLst>
              <a:ext uri="{FF2B5EF4-FFF2-40B4-BE49-F238E27FC236}">
                <a16:creationId xmlns:a16="http://schemas.microsoft.com/office/drawing/2014/main" id="{25F66928-E7D8-4ADB-8A40-E72DC4FEF5A1}"/>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2" name="Rectangle 3"/>
          <p:cNvSpPr>
            <a:spLocks noGrp="1"/>
          </p:cNvSpPr>
          <p:nvPr>
            <p:ph type="body" idx="1"/>
          </p:nvPr>
        </p:nvSpPr>
        <p:spPr>
          <a:noFill/>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DE" altLang="de-DE" sz="1000" baseline="0" dirty="0">
                <a:solidFill>
                  <a:srgbClr val="000000"/>
                </a:solidFill>
              </a:rPr>
              <a:t>Das abgebildete Beispiel zum Löschen des Benutzers entspricht nicht den bisher angelegten / verwendeten Daten. Die Abfrage kommt nicht beim Löschen eines duplizierten Arbeitsplaners, da beim Vervielfältigen die Benutzerdaten nicht übernommen werden. Um diese Abfrage zu erzeugen, muss auf dem Arbeitsplaner ein neuer Benutzer angelegt werden.</a:t>
            </a:r>
          </a:p>
          <a:p>
            <a:pPr eaLnBrk="1" hangingPunct="1"/>
            <a:r>
              <a:rPr lang="de-DE" altLang="de-DE" sz="1000" dirty="0">
                <a:solidFill>
                  <a:srgbClr val="000000"/>
                </a:solidFill>
              </a:rPr>
              <a:t>Die Abfrage zum Dokumentationsarchiv</a:t>
            </a:r>
            <a:r>
              <a:rPr lang="de-DE" altLang="de-DE" sz="1000" baseline="0" dirty="0">
                <a:solidFill>
                  <a:srgbClr val="000000"/>
                </a:solidFill>
              </a:rPr>
              <a:t> erscheint auch, wenn zu dem Arbeitsplaner noch keine Daten archiviert wurden.</a:t>
            </a:r>
          </a:p>
          <a:p>
            <a:pPr eaLnBrk="1" hangingPunct="1"/>
            <a:r>
              <a:rPr lang="de-DE" altLang="de-DE" sz="1000" baseline="0" dirty="0">
                <a:solidFill>
                  <a:srgbClr val="000000"/>
                </a:solidFill>
              </a:rPr>
              <a:t>Wie beschrieben, müssen die Arbeitsplaner im Öffentlichen Bereich erhalten bleiben, wenn Sie die zugehörigen Daten im Dokumentationsarchiv behalten möchten. Für diese(n) Arbeitsplaner bietet sich an, eine eigene Organisationseinheit anzulegen (z. B. „Alte Arbeitsplaner mit </a:t>
            </a:r>
            <a:r>
              <a:rPr lang="de-DE" altLang="de-DE" sz="1000" baseline="0" dirty="0" err="1">
                <a:solidFill>
                  <a:srgbClr val="000000"/>
                </a:solidFill>
              </a:rPr>
              <a:t>DokArchiv</a:t>
            </a:r>
            <a:r>
              <a:rPr lang="de-DE" altLang="de-DE" sz="1000" baseline="0" dirty="0">
                <a:solidFill>
                  <a:srgbClr val="000000"/>
                </a:solidFill>
              </a:rPr>
              <a:t>“) und den/die Arbeitsplaner dorthin zu verschieben.</a:t>
            </a:r>
          </a:p>
          <a:p>
            <a:pPr eaLnBrk="1" hangingPunct="1"/>
            <a:endParaRPr lang="de-DE" altLang="de-DE" sz="1000" baseline="0" dirty="0">
              <a:solidFill>
                <a:srgbClr val="000000"/>
              </a:solidFill>
            </a:endParaRPr>
          </a:p>
          <a:p>
            <a:pPr eaLnBrk="1" hangingPunct="1"/>
            <a:r>
              <a:rPr lang="de-DE" altLang="de-DE" sz="1000" dirty="0">
                <a:solidFill>
                  <a:srgbClr val="FF0000"/>
                </a:solidFill>
              </a:rPr>
              <a:t>Die duplizierten Arbeitsplaner</a:t>
            </a:r>
            <a:r>
              <a:rPr lang="de-DE" altLang="de-DE" sz="1000" baseline="0" dirty="0">
                <a:solidFill>
                  <a:srgbClr val="FF0000"/>
                </a:solidFill>
              </a:rPr>
              <a:t> löschen.</a:t>
            </a:r>
            <a:endParaRPr lang="de-DE" altLang="de-DE" sz="1000" dirty="0">
              <a:solidFill>
                <a:srgbClr val="FF0000"/>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24</a:t>
            </a:fld>
            <a:endParaRPr lang="de-DE" altLang="de-DE" dirty="0"/>
          </a:p>
        </p:txBody>
      </p:sp>
      <p:sp>
        <p:nvSpPr>
          <p:cNvPr id="3" name="Fußzeilenplatzhalter 2">
            <a:extLst>
              <a:ext uri="{FF2B5EF4-FFF2-40B4-BE49-F238E27FC236}">
                <a16:creationId xmlns:a16="http://schemas.microsoft.com/office/drawing/2014/main" id="{26FFF06D-EB7C-4C13-B27D-B1E6D618370E}"/>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6" name="Rectangle 3"/>
          <p:cNvSpPr>
            <a:spLocks noGrp="1"/>
          </p:cNvSpPr>
          <p:nvPr>
            <p:ph type="body" idx="1"/>
          </p:nvPr>
        </p:nvSpPr>
        <p:spPr>
          <a:noFill/>
        </p:spPr>
        <p:txBody>
          <a:bodyPr/>
          <a:lstStyle/>
          <a:p>
            <a:pPr eaLnBrk="1" hangingPunct="1"/>
            <a:r>
              <a:rPr lang="de-DE" altLang="de-DE" sz="1000" baseline="0" dirty="0">
                <a:solidFill>
                  <a:srgbClr val="000000"/>
                </a:solidFill>
              </a:rPr>
              <a:t>Das abgebildete Beispiel zum Löschen des Benutzers entspricht nicht den verwendeten Musterdaten. Die Abfrage kommt nicht beim Löschen einer duplizierten Organisationseinheit, da beim Vervielfältigen die Benutzerdaten nicht übernommen werden. Um diese Abfrage zu erzeugen, muss auf der Organisationseinheit ein neuer Benutzer angelegt werden.</a:t>
            </a:r>
          </a:p>
          <a:p>
            <a:pPr eaLnBrk="1" hangingPunct="1"/>
            <a:endParaRPr lang="de-DE" altLang="de-DE" sz="1000" baseline="0" dirty="0">
              <a:solidFill>
                <a:srgbClr val="000000"/>
              </a:solidFill>
            </a:endParaRPr>
          </a:p>
          <a:p>
            <a:pPr eaLnBrk="1" hangingPunct="1"/>
            <a:r>
              <a:rPr lang="de-DE" altLang="de-DE" sz="1000" dirty="0">
                <a:solidFill>
                  <a:srgbClr val="FF0000"/>
                </a:solidFill>
              </a:rPr>
              <a:t>Die duplizierte Organisationseinheit</a:t>
            </a:r>
            <a:r>
              <a:rPr lang="de-DE" altLang="de-DE" sz="1000" baseline="0" dirty="0">
                <a:solidFill>
                  <a:srgbClr val="FF0000"/>
                </a:solidFill>
              </a:rPr>
              <a:t> löschen.</a:t>
            </a:r>
            <a:endParaRPr lang="de-DE" altLang="de-DE" sz="1000" dirty="0">
              <a:solidFill>
                <a:srgbClr val="FF0000"/>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25</a:t>
            </a:fld>
            <a:endParaRPr lang="de-DE" altLang="de-DE" dirty="0"/>
          </a:p>
        </p:txBody>
      </p:sp>
      <p:sp>
        <p:nvSpPr>
          <p:cNvPr id="3" name="Fußzeilenplatzhalter 2">
            <a:extLst>
              <a:ext uri="{FF2B5EF4-FFF2-40B4-BE49-F238E27FC236}">
                <a16:creationId xmlns:a16="http://schemas.microsoft.com/office/drawing/2014/main" id="{B08E5678-E158-4AFA-A041-E5EEC43E77A5}"/>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izenplatzhalter 2"/>
          <p:cNvSpPr>
            <a:spLocks noGrp="1"/>
          </p:cNvSpPr>
          <p:nvPr>
            <p:ph type="body" idx="1"/>
          </p:nvPr>
        </p:nvSpPr>
        <p:spPr>
          <a:noFill/>
        </p:spPr>
        <p:txBody>
          <a:bodyPr/>
          <a:lstStyle/>
          <a:p>
            <a:r>
              <a:rPr lang="de-DE" altLang="de-DE" sz="1000" dirty="0">
                <a:solidFill>
                  <a:srgbClr val="FF0000"/>
                </a:solidFill>
              </a:rPr>
              <a:t>Arbeitsplaner sperren und entsperren</a:t>
            </a:r>
            <a:r>
              <a:rPr lang="de-DE" altLang="de-DE" sz="1000" baseline="0" dirty="0">
                <a:solidFill>
                  <a:srgbClr val="FF0000"/>
                </a:solidFill>
              </a:rPr>
              <a:t> (hier: </a:t>
            </a:r>
            <a:r>
              <a:rPr lang="de-DE" altLang="de-DE" sz="1000" b="1" baseline="0" dirty="0">
                <a:solidFill>
                  <a:srgbClr val="FF0000"/>
                </a:solidFill>
              </a:rPr>
              <a:t>Weimar</a:t>
            </a:r>
            <a:r>
              <a:rPr lang="de-DE" altLang="de-DE" sz="1000" baseline="0" dirty="0">
                <a:solidFill>
                  <a:srgbClr val="FF0000"/>
                </a:solidFill>
              </a:rPr>
              <a:t>).</a:t>
            </a:r>
          </a:p>
          <a:p>
            <a:endParaRPr lang="de-DE" altLang="de-DE" sz="1000" baseline="0" dirty="0">
              <a:solidFill>
                <a:srgbClr val="FF0000"/>
              </a:solidFill>
            </a:endParaRPr>
          </a:p>
          <a:p>
            <a:r>
              <a:rPr lang="de-DE" altLang="de-DE" sz="1000" baseline="0" dirty="0">
                <a:solidFill>
                  <a:srgbClr val="FF0000"/>
                </a:solidFill>
              </a:rPr>
              <a:t>Den Ordner aufrufen, den Sie zuvor in Ihrer Anwenderrolle gesperrt haben (hier: </a:t>
            </a:r>
            <a:r>
              <a:rPr lang="de-DE" altLang="de-DE" sz="1000" b="1" baseline="0" dirty="0">
                <a:solidFill>
                  <a:srgbClr val="FF0000"/>
                </a:solidFill>
              </a:rPr>
              <a:t>Obligatorische/zentrale Beurteilungen</a:t>
            </a:r>
            <a:r>
              <a:rPr lang="de-DE" altLang="de-DE" sz="1000" b="0" baseline="0" dirty="0">
                <a:solidFill>
                  <a:srgbClr val="FF0000"/>
                </a:solidFill>
              </a:rPr>
              <a:t>, gesperrt durch </a:t>
            </a:r>
            <a:r>
              <a:rPr lang="de-DE" altLang="de-DE" sz="1000" b="1" baseline="0" dirty="0" err="1">
                <a:solidFill>
                  <a:srgbClr val="FF0000"/>
                </a:solidFill>
              </a:rPr>
              <a:t>AntonAnwender</a:t>
            </a:r>
            <a:r>
              <a:rPr lang="de-DE" altLang="de-DE" sz="1000" baseline="0" dirty="0">
                <a:solidFill>
                  <a:srgbClr val="FF0000"/>
                </a:solidFill>
              </a:rPr>
              <a:t>). Den gesperrten Ordner entsperren.</a:t>
            </a:r>
            <a:endParaRPr lang="de-DE" altLang="de-DE" sz="1000" dirty="0">
              <a:solidFill>
                <a:srgbClr val="FF0000"/>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26</a:t>
            </a:fld>
            <a:endParaRPr lang="de-DE" altLang="de-DE" dirty="0"/>
          </a:p>
        </p:txBody>
      </p:sp>
      <p:sp>
        <p:nvSpPr>
          <p:cNvPr id="3" name="Fußzeilenplatzhalter 2">
            <a:extLst>
              <a:ext uri="{FF2B5EF4-FFF2-40B4-BE49-F238E27FC236}">
                <a16:creationId xmlns:a16="http://schemas.microsoft.com/office/drawing/2014/main" id="{857AF939-FFD7-4971-BA97-23F36F273A8A}"/>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izenplatzhalter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i="0" baseline="0" dirty="0">
                <a:solidFill>
                  <a:srgbClr val="000000"/>
                </a:solidFill>
              </a:rPr>
              <a:t>Das abgebildete Beispiel entspricht nicht dem bisher erarbeiteten Stand</a:t>
            </a:r>
            <a:r>
              <a:rPr lang="de-DE" altLang="de-DE" sz="1000" i="0" baseline="0" dirty="0">
                <a:solidFill>
                  <a:schemeClr val="accent6">
                    <a:lumMod val="10000"/>
                  </a:schemeClr>
                </a:solidFill>
              </a:rPr>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altLang="de-DE" sz="1000" baseline="0" dirty="0">
              <a:solidFill>
                <a:schemeClr val="accent6">
                  <a:lumMod val="10000"/>
                </a:schemeClr>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dirty="0">
                <a:solidFill>
                  <a:schemeClr val="tx1"/>
                </a:solidFill>
              </a:rPr>
              <a:t>Die Elemente werden mit ihrem Strukturpfad aufgeführt, das betroffene Element ist fett markiert. Darunterliegende Elemente, die von der jeweiligen Bearbeitungssperre ebenfalls betroffen sind, werden nicht genannt.</a:t>
            </a:r>
            <a:endParaRPr lang="de-DE" altLang="de-DE" sz="1000" baseline="0" dirty="0">
              <a:solidFill>
                <a:schemeClr val="accent6">
                  <a:lumMod val="10000"/>
                </a:schemeClr>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27</a:t>
            </a:fld>
            <a:endParaRPr lang="de-DE" altLang="de-DE" dirty="0"/>
          </a:p>
        </p:txBody>
      </p:sp>
      <p:sp>
        <p:nvSpPr>
          <p:cNvPr id="3" name="Fußzeilenplatzhalter 2">
            <a:extLst>
              <a:ext uri="{FF2B5EF4-FFF2-40B4-BE49-F238E27FC236}">
                <a16:creationId xmlns:a16="http://schemas.microsoft.com/office/drawing/2014/main" id="{DB785487-A242-4AB5-9C2E-5DB49CFFDFAC}"/>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izenplatzhalter 2"/>
          <p:cNvSpPr>
            <a:spLocks noGrp="1"/>
          </p:cNvSpPr>
          <p:nvPr>
            <p:ph type="body" idx="1"/>
          </p:nvPr>
        </p:nvSpPr>
        <p:spPr>
          <a:noFill/>
        </p:spPr>
        <p:txBody>
          <a:bodyPr/>
          <a:lstStyle/>
          <a:p>
            <a:r>
              <a:rPr lang="de-DE" altLang="de-DE" sz="1000" baseline="0" dirty="0">
                <a:solidFill>
                  <a:srgbClr val="FF0000"/>
                </a:solidFill>
              </a:rPr>
              <a:t>Fragenbeantwortung zurücksetzen (hier: </a:t>
            </a:r>
            <a:r>
              <a:rPr lang="de-DE" altLang="de-DE" sz="1000" b="1" baseline="0" dirty="0">
                <a:solidFill>
                  <a:srgbClr val="FF0000"/>
                </a:solidFill>
              </a:rPr>
              <a:t>Arbeitsplaner</a:t>
            </a:r>
            <a:r>
              <a:rPr lang="de-DE" altLang="de-DE" sz="1000" baseline="0" dirty="0">
                <a:solidFill>
                  <a:srgbClr val="FF0000"/>
                </a:solidFill>
              </a:rPr>
              <a:t> wie im Bild zu sehen).</a:t>
            </a:r>
            <a:endParaRPr lang="de-DE" altLang="de-DE" sz="1000" dirty="0">
              <a:solidFill>
                <a:srgbClr val="FF0000"/>
              </a:solidFill>
            </a:endParaRPr>
          </a:p>
          <a:p>
            <a:endParaRPr lang="de-DE" altLang="de-DE" sz="1000" dirty="0"/>
          </a:p>
          <a:p>
            <a:r>
              <a:rPr lang="de-DE" altLang="de-DE" sz="1000" i="1" dirty="0">
                <a:solidFill>
                  <a:schemeClr val="bg1">
                    <a:lumMod val="50000"/>
                  </a:schemeClr>
                </a:solidFill>
              </a:rPr>
              <a:t>Sind</a:t>
            </a:r>
            <a:r>
              <a:rPr lang="de-DE" altLang="de-DE" sz="1000" i="1" baseline="0" dirty="0">
                <a:solidFill>
                  <a:schemeClr val="bg1">
                    <a:lumMod val="50000"/>
                  </a:schemeClr>
                </a:solidFill>
              </a:rPr>
              <a:t> Elemente durch die Person gesperrt, die die Fragen zurücksetzen lässt, kommt zusätzlich zur Erfolgreich-Meldung die Meldung, dass der Vorgang zurzeit nicht ausgeführt werden kann, weil u.a. Teile davon gesperrt sind. Die Fragen wurden trotzdem zurückgesetzt.</a:t>
            </a:r>
            <a:endParaRPr lang="de-DE" altLang="de-DE" sz="100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28</a:t>
            </a:fld>
            <a:endParaRPr lang="de-DE" altLang="de-DE" dirty="0"/>
          </a:p>
        </p:txBody>
      </p:sp>
      <p:sp>
        <p:nvSpPr>
          <p:cNvPr id="3" name="Fußzeilenplatzhalter 2">
            <a:extLst>
              <a:ext uri="{FF2B5EF4-FFF2-40B4-BE49-F238E27FC236}">
                <a16:creationId xmlns:a16="http://schemas.microsoft.com/office/drawing/2014/main" id="{02F7F473-E14F-4964-A8F1-765E4CB39D06}"/>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izenplatzhalter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dirty="0"/>
              <a:t>In den Notizen der Ordner stehen Hinweise für alle (schwarz) und für die Supervisoren (blau). Sie können diese Notizen bearbeiten.</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altLang="de-DE" sz="1000" dirty="0"/>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dirty="0">
                <a:solidFill>
                  <a:srgbClr val="FF0000"/>
                </a:solidFill>
              </a:rPr>
              <a:t>Unter der </a:t>
            </a:r>
            <a:r>
              <a:rPr lang="de-DE" altLang="de-DE" sz="1000" b="1" dirty="0">
                <a:solidFill>
                  <a:srgbClr val="FF0000"/>
                </a:solidFill>
              </a:rPr>
              <a:t>Seminar-OE</a:t>
            </a:r>
            <a:r>
              <a:rPr lang="de-DE" altLang="de-DE" sz="1000" dirty="0">
                <a:solidFill>
                  <a:srgbClr val="FF0000"/>
                </a:solidFill>
              </a:rPr>
              <a:t> im Ordner </a:t>
            </a:r>
            <a:r>
              <a:rPr lang="de-DE" altLang="de-DE" sz="1000" b="1" dirty="0">
                <a:solidFill>
                  <a:srgbClr val="FF0000"/>
                </a:solidFill>
              </a:rPr>
              <a:t>Arbeitshilfen</a:t>
            </a:r>
            <a:r>
              <a:rPr lang="de-DE" altLang="de-DE" sz="1000" dirty="0">
                <a:solidFill>
                  <a:srgbClr val="FF0000"/>
                </a:solidFill>
              </a:rPr>
              <a:t> einen Ordner anlegen</a:t>
            </a:r>
            <a:r>
              <a:rPr lang="de-DE" altLang="de-DE" sz="1000" baseline="0" dirty="0">
                <a:solidFill>
                  <a:srgbClr val="FF0000"/>
                </a:solidFill>
              </a:rPr>
              <a:t> (hier: </a:t>
            </a:r>
            <a:r>
              <a:rPr lang="de-DE" altLang="de-DE" sz="1000" b="1" baseline="0" dirty="0">
                <a:solidFill>
                  <a:srgbClr val="FF0000"/>
                </a:solidFill>
              </a:rPr>
              <a:t>Gefahrstoffe</a:t>
            </a:r>
            <a:r>
              <a:rPr lang="de-DE" altLang="de-DE" sz="1000" baseline="0" dirty="0">
                <a:solidFill>
                  <a:srgbClr val="FF0000"/>
                </a:solidFill>
              </a:rPr>
              <a:t>).</a:t>
            </a:r>
            <a:endParaRPr lang="de-DE" altLang="de-DE" sz="1000" dirty="0">
              <a:solidFill>
                <a:srgbClr val="FF0000"/>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29</a:t>
            </a:fld>
            <a:endParaRPr lang="de-DE" altLang="de-DE" dirty="0"/>
          </a:p>
        </p:txBody>
      </p:sp>
      <p:sp>
        <p:nvSpPr>
          <p:cNvPr id="3" name="Fußzeilenplatzhalter 2">
            <a:extLst>
              <a:ext uri="{FF2B5EF4-FFF2-40B4-BE49-F238E27FC236}">
                <a16:creationId xmlns:a16="http://schemas.microsoft.com/office/drawing/2014/main" id="{47A34C86-E32A-45FF-BDC7-1FBE0175A969}"/>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izenplatzhalter 2"/>
          <p:cNvSpPr>
            <a:spLocks noGrp="1"/>
          </p:cNvSpPr>
          <p:nvPr>
            <p:ph type="body" idx="1"/>
          </p:nvPr>
        </p:nvSpPr>
        <p:spPr>
          <a:noFill/>
        </p:spPr>
        <p:txBody>
          <a:bodyPr/>
          <a:lstStyle/>
          <a:p>
            <a:r>
              <a:rPr lang="de-DE" altLang="de-DE" sz="1000" dirty="0"/>
              <a:t>Wie viele Supervisoren</a:t>
            </a:r>
            <a:r>
              <a:rPr lang="de-DE" altLang="de-DE" sz="1000" baseline="0" dirty="0"/>
              <a:t> angelegt werden und wie deren Aufgabenverteilung aussieht, hängt von der Organisationsgröße ab. Bei sehr kleinen Organisationen reicht unter Umständen ein einzelner Supervisor aus oder sogar der Handlungshilfe-Administrator (sofern diese Rolle nicht bei der IT verblieben ist).</a:t>
            </a:r>
            <a:endParaRPr lang="de-DE" altLang="de-DE" sz="100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3</a:t>
            </a:fld>
            <a:endParaRPr lang="de-DE" altLang="de-DE" dirty="0"/>
          </a:p>
        </p:txBody>
      </p:sp>
      <p:sp>
        <p:nvSpPr>
          <p:cNvPr id="3" name="Fußzeilenplatzhalter 2">
            <a:extLst>
              <a:ext uri="{FF2B5EF4-FFF2-40B4-BE49-F238E27FC236}">
                <a16:creationId xmlns:a16="http://schemas.microsoft.com/office/drawing/2014/main" id="{723B2C32-9909-4A76-BFBE-3745D44040CA}"/>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izenplatzhalter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dirty="0">
                <a:solidFill>
                  <a:srgbClr val="FF0000"/>
                </a:solidFill>
              </a:rPr>
              <a:t>Dem angelegten</a:t>
            </a:r>
            <a:r>
              <a:rPr lang="de-DE" altLang="de-DE" sz="1000" baseline="0" dirty="0">
                <a:solidFill>
                  <a:srgbClr val="FF0000"/>
                </a:solidFill>
              </a:rPr>
              <a:t> Ordner (hier: </a:t>
            </a:r>
            <a:r>
              <a:rPr lang="de-DE" altLang="de-DE" sz="1000" b="1" baseline="0" dirty="0">
                <a:solidFill>
                  <a:srgbClr val="FF0000"/>
                </a:solidFill>
              </a:rPr>
              <a:t>Gefahrstoffe</a:t>
            </a:r>
            <a:r>
              <a:rPr lang="de-DE" altLang="de-DE" sz="1000" baseline="0" dirty="0">
                <a:solidFill>
                  <a:srgbClr val="FF0000"/>
                </a:solidFill>
              </a:rPr>
              <a:t>) einige Dokumente zufügen.</a:t>
            </a:r>
            <a:r>
              <a:rPr lang="de-DE" sz="1000" b="0" i="0" u="none" strike="noStrike" kern="1200" baseline="0" dirty="0">
                <a:solidFill>
                  <a:srgbClr val="FF0000"/>
                </a:solidFill>
                <a:latin typeface="+mn-lt"/>
                <a:ea typeface="+mn-ea"/>
                <a:cs typeface="+mn-cs"/>
              </a:rPr>
              <a:t> </a:t>
            </a:r>
            <a:br>
              <a:rPr lang="de-DE" sz="1000" b="0" i="0" u="none" strike="noStrike" kern="1200" baseline="0" dirty="0">
                <a:solidFill>
                  <a:srgbClr val="FF0000"/>
                </a:solidFill>
                <a:latin typeface="+mn-lt"/>
                <a:ea typeface="+mn-ea"/>
                <a:cs typeface="+mn-cs"/>
              </a:rPr>
            </a:br>
            <a:r>
              <a:rPr lang="de-DE" sz="1000" b="0" i="0" u="none" strike="noStrike" kern="1200" baseline="0" dirty="0">
                <a:solidFill>
                  <a:srgbClr val="FF0000"/>
                </a:solidFill>
                <a:latin typeface="+mn-lt"/>
                <a:ea typeface="+mn-ea"/>
                <a:cs typeface="+mn-cs"/>
              </a:rPr>
              <a:t>Eines der beiden Externen Dokumente nochmals hochladen, damit die Meldung erscheint.</a:t>
            </a:r>
            <a:endParaRPr lang="de-DE" altLang="de-DE" sz="1000" dirty="0"/>
          </a:p>
          <a:p>
            <a:endParaRPr lang="de-DE" altLang="de-DE" sz="1000" baseline="0" dirty="0">
              <a:solidFill>
                <a:srgbClr val="FF0000"/>
              </a:solidFill>
            </a:endParaRPr>
          </a:p>
          <a:p>
            <a:r>
              <a:rPr lang="de-DE" altLang="de-DE" sz="1000" baseline="0" dirty="0"/>
              <a:t>Beim Hochladen von Dokumenten prüft das Programm, ob bereits ein </a:t>
            </a:r>
            <a:r>
              <a:rPr lang="de-DE" sz="1000" b="0" i="0" kern="1200" dirty="0">
                <a:solidFill>
                  <a:schemeClr val="tx1"/>
                </a:solidFill>
                <a:effectLst/>
                <a:latin typeface="+mn-lt"/>
                <a:ea typeface="+mn-ea"/>
                <a:cs typeface="+mn-cs"/>
              </a:rPr>
              <a:t>gleichnamiges Dokument desselben</a:t>
            </a:r>
            <a:r>
              <a:rPr lang="de-DE" sz="1000" b="0" i="0" kern="1200" baseline="0" dirty="0">
                <a:solidFill>
                  <a:schemeClr val="tx1"/>
                </a:solidFill>
                <a:effectLst/>
                <a:latin typeface="+mn-lt"/>
                <a:ea typeface="+mn-ea"/>
                <a:cs typeface="+mn-cs"/>
              </a:rPr>
              <a:t> Dateityps </a:t>
            </a:r>
            <a:r>
              <a:rPr lang="de-DE" sz="1000" b="0" i="0" kern="1200" dirty="0">
                <a:solidFill>
                  <a:schemeClr val="tx1"/>
                </a:solidFill>
                <a:effectLst/>
                <a:latin typeface="+mn-lt"/>
                <a:ea typeface="+mn-ea"/>
                <a:cs typeface="+mn-cs"/>
              </a:rPr>
              <a:t>an dieser Stelle existiert. Wenn</a:t>
            </a:r>
            <a:r>
              <a:rPr lang="de-DE" sz="1000" b="0" i="0" kern="1200" baseline="0" dirty="0">
                <a:solidFill>
                  <a:schemeClr val="tx1"/>
                </a:solidFill>
                <a:effectLst/>
                <a:latin typeface="+mn-lt"/>
                <a:ea typeface="+mn-ea"/>
                <a:cs typeface="+mn-cs"/>
              </a:rPr>
              <a:t> ja, erscheint eine Hinweismeldung und die Abfrage, ob das </a:t>
            </a:r>
            <a:r>
              <a:rPr lang="de-DE" sz="1000" b="0" i="0" kern="1200" dirty="0">
                <a:solidFill>
                  <a:schemeClr val="tx1"/>
                </a:solidFill>
                <a:effectLst/>
                <a:latin typeface="+mn-lt"/>
                <a:ea typeface="+mn-ea"/>
                <a:cs typeface="+mn-cs"/>
              </a:rPr>
              <a:t>Dokument als Kopie hochgeladen oder das bestehende sowie alle identischen Dokumente in der Unterstruktur ersetzt werden soll.</a:t>
            </a:r>
          </a:p>
          <a:p>
            <a:r>
              <a:rPr lang="de-DE" altLang="de-DE" sz="1000" b="0" i="0" kern="1200" dirty="0">
                <a:solidFill>
                  <a:schemeClr val="tx1"/>
                </a:solidFill>
                <a:effectLst/>
                <a:latin typeface="+mn-lt"/>
                <a:ea typeface="+mn-ea"/>
                <a:cs typeface="+mn-cs"/>
              </a:rPr>
              <a:t>Diese Funktion steht</a:t>
            </a:r>
            <a:r>
              <a:rPr lang="de-DE" altLang="de-DE" sz="1000" b="0" i="0" kern="1200" baseline="0" dirty="0">
                <a:solidFill>
                  <a:schemeClr val="tx1"/>
                </a:solidFill>
                <a:effectLst/>
                <a:latin typeface="+mn-lt"/>
                <a:ea typeface="+mn-ea"/>
                <a:cs typeface="+mn-cs"/>
              </a:rPr>
              <a:t> ebenfalls im Öffentlichen Bereich und Benutzerbereich zur Verfügung. Dort kann sie zudem eingesetzt werden, wenn </a:t>
            </a:r>
            <a:r>
              <a:rPr lang="de-DE" sz="1000" b="0" i="0" u="none" strike="noStrike" kern="1200" baseline="0" dirty="0">
                <a:solidFill>
                  <a:schemeClr val="tx1"/>
                </a:solidFill>
                <a:latin typeface="+mn-lt"/>
                <a:ea typeface="+mn-ea"/>
                <a:cs typeface="+mn-cs"/>
              </a:rPr>
              <a:t>dasselbe Externe Dokument mehrfach in den Dokumentenreitern von Ordnern und Prüffällen in einer Ordnerstruktur angelegt ist. Wählen Sie „Ersetzen“, werden die gleichnamigen Dokumente an der markierten Stelle bis in die Unterstruktur ersetzt. Voraussetzung: die Dokumente i</a:t>
            </a:r>
            <a:r>
              <a:rPr lang="de-DE" sz="1000" kern="1200" dirty="0">
                <a:solidFill>
                  <a:schemeClr val="tx1"/>
                </a:solidFill>
                <a:effectLst/>
                <a:latin typeface="+mn-lt"/>
                <a:ea typeface="+mn-ea"/>
                <a:cs typeface="+mn-cs"/>
              </a:rPr>
              <a:t>n die Unterstruktur stimmen </a:t>
            </a:r>
            <a:r>
              <a:rPr lang="de-DE" sz="1000" kern="1200" baseline="0" dirty="0">
                <a:solidFill>
                  <a:schemeClr val="tx1"/>
                </a:solidFill>
                <a:effectLst/>
                <a:latin typeface="+mn-lt"/>
                <a:ea typeface="+mn-ea"/>
                <a:cs typeface="+mn-cs"/>
              </a:rPr>
              <a:t>nicht nur namentlich, sondern auch inhaltlich mit dem ersetzten Dokument überein. Weichen sie inhaltlich ab, werden diese Unterstruktur-Elemente nicht ersetzt.</a:t>
            </a:r>
            <a:endParaRPr lang="de-DE" sz="1000" kern="1200" dirty="0">
              <a:solidFill>
                <a:schemeClr val="tx1"/>
              </a:solidFill>
              <a:effectLst/>
              <a:latin typeface="+mn-lt"/>
              <a:ea typeface="+mn-ea"/>
              <a:cs typeface="+mn-cs"/>
            </a:endParaRPr>
          </a:p>
          <a:p>
            <a:r>
              <a:rPr lang="de-DE" sz="1000" b="0" i="0" u="none" strike="noStrike" kern="1200" baseline="0" dirty="0">
                <a:solidFill>
                  <a:schemeClr val="tx1"/>
                </a:solidFill>
                <a:latin typeface="+mn-lt"/>
                <a:ea typeface="+mn-ea"/>
                <a:cs typeface="+mn-cs"/>
              </a:rPr>
              <a:t>Die Funktion ist nur in Ordnern und Prüffällen möglich, da auf Arbeitsplanern und Organisationseinheiten keine Dokumentenreiter existieren.</a:t>
            </a:r>
          </a:p>
          <a:p>
            <a:endParaRPr lang="de-DE" sz="1000" b="0" i="0" u="none" strike="noStrike" kern="1200" baseline="0" dirty="0">
              <a:solidFill>
                <a:schemeClr val="tx1"/>
              </a:solidFill>
              <a:latin typeface="+mn-lt"/>
              <a:ea typeface="+mn-ea"/>
              <a:cs typeface="+mn-cs"/>
            </a:endParaRPr>
          </a:p>
          <a:p>
            <a:r>
              <a:rPr lang="de-DE" sz="1000" b="0" i="1" u="none" strike="noStrike" kern="1200" baseline="0" dirty="0">
                <a:solidFill>
                  <a:schemeClr val="bg1">
                    <a:lumMod val="50000"/>
                  </a:schemeClr>
                </a:solidFill>
                <a:latin typeface="+mn-lt"/>
                <a:ea typeface="+mn-ea"/>
                <a:cs typeface="+mn-cs"/>
              </a:rPr>
              <a:t>Das Einstelldatum von hochgeladenen Dokumenten bleibt beim Ersetzen gleich. Der Stand kann nachgetragen werden, aber das Einstelldatum kann nicht geändert werden. Der Stand der Dokumente, die im Betriebsspezifischen Inhalt angeboten werden, sollte im Dokument selbst vermerkt sein. Hintergrund: Enthalten Ordner oder Prüffälle im Öffentlichen Bereich und Benutzerbereich Links zu Dokumenten im Betriebsspezifischen Inhalt, wird der Stand angezeigt, der beim Übernehmen des Dokuments aus dem Betriebsspezifischen Inhalt vergeben war. Wird der Stand dieses Dokuments im Betriebsspezifischen Inhalt aktualisiert, bleibt der Stand des Links im Öffentlichen und Benutzerbereich trotzdem der alte. Nur im aufgerufenen Dokument ist der tatsächliche Stand zu sehen.</a:t>
            </a:r>
            <a:endParaRPr lang="de-DE" altLang="de-DE" sz="1000" dirty="0"/>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30</a:t>
            </a:fld>
            <a:endParaRPr lang="de-DE" altLang="de-DE" dirty="0"/>
          </a:p>
        </p:txBody>
      </p:sp>
      <p:sp>
        <p:nvSpPr>
          <p:cNvPr id="3" name="Fußzeilenplatzhalter 2">
            <a:extLst>
              <a:ext uri="{FF2B5EF4-FFF2-40B4-BE49-F238E27FC236}">
                <a16:creationId xmlns:a16="http://schemas.microsoft.com/office/drawing/2014/main" id="{590D1383-1FC2-466E-A0B3-D8E529F8E205}"/>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izenplatzhalter 2"/>
          <p:cNvSpPr>
            <a:spLocks noGrp="1"/>
          </p:cNvSpPr>
          <p:nvPr>
            <p:ph type="body" idx="1"/>
          </p:nvPr>
        </p:nvSpPr>
        <p:spPr>
          <a:noFill/>
        </p:spPr>
        <p:txBody>
          <a:bodyPr/>
          <a:lstStyle/>
          <a:p>
            <a:r>
              <a:rPr lang="de-DE" altLang="de-DE" sz="1000" dirty="0">
                <a:solidFill>
                  <a:srgbClr val="FF0000"/>
                </a:solidFill>
              </a:rPr>
              <a:t>Wechsel in den Benutzerbereich.</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31</a:t>
            </a:fld>
            <a:endParaRPr lang="de-DE" altLang="de-DE" dirty="0"/>
          </a:p>
        </p:txBody>
      </p:sp>
      <p:sp>
        <p:nvSpPr>
          <p:cNvPr id="3" name="Fußzeilenplatzhalter 2">
            <a:extLst>
              <a:ext uri="{FF2B5EF4-FFF2-40B4-BE49-F238E27FC236}">
                <a16:creationId xmlns:a16="http://schemas.microsoft.com/office/drawing/2014/main" id="{99568352-0694-435D-935C-F72AC8BD20D9}"/>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izenplatzhalter 2"/>
          <p:cNvSpPr>
            <a:spLocks noGrp="1"/>
          </p:cNvSpPr>
          <p:nvPr>
            <p:ph type="body" idx="1"/>
          </p:nvPr>
        </p:nvSpPr>
        <p:spPr>
          <a:noFill/>
        </p:spPr>
        <p:txBody>
          <a:bodyPr/>
          <a:lstStyle/>
          <a:p>
            <a:r>
              <a:rPr lang="de-DE" altLang="de-DE" sz="1000" dirty="0">
                <a:solidFill>
                  <a:srgbClr val="FF0000"/>
                </a:solidFill>
              </a:rPr>
              <a:t>Importieren Sie die beiden Exportdateien aus dem Benutzerbereich Ihres Anwendenden, die Sie zum Ende von </a:t>
            </a:r>
            <a:r>
              <a:rPr lang="de-DE" altLang="de-DE" sz="1000" i="0" baseline="0" dirty="0">
                <a:solidFill>
                  <a:srgbClr val="FF0000"/>
                </a:solidFill>
              </a:rPr>
              <a:t>»</a:t>
            </a:r>
            <a:r>
              <a:rPr lang="de-DE" altLang="de-DE" sz="1000" i="0" cap="small" baseline="0" dirty="0">
                <a:solidFill>
                  <a:srgbClr val="FF0000"/>
                </a:solidFill>
              </a:rPr>
              <a:t>Baustein</a:t>
            </a:r>
            <a:r>
              <a:rPr lang="de-DE" altLang="de-DE" sz="1000" i="0" baseline="0" dirty="0">
                <a:solidFill>
                  <a:srgbClr val="FF0000"/>
                </a:solidFill>
              </a:rPr>
              <a:t> 3 ▪ Anwendende</a:t>
            </a:r>
            <a:r>
              <a:rPr lang="de-DE" altLang="de-DE" sz="1000" i="0" dirty="0">
                <a:solidFill>
                  <a:srgbClr val="FF0000"/>
                </a:solidFill>
              </a:rPr>
              <a:t>« exportiert haben, in den Benutzerbereich</a:t>
            </a:r>
            <a:r>
              <a:rPr lang="de-DE" altLang="de-DE" sz="1000" dirty="0">
                <a:solidFill>
                  <a:srgbClr val="FF0000"/>
                </a:solidFill>
              </a:rPr>
              <a:t>.*</a:t>
            </a:r>
          </a:p>
          <a:p>
            <a:endParaRPr lang="de-DE" altLang="de-DE" sz="1000" dirty="0">
              <a:solidFill>
                <a:srgbClr val="FF0000"/>
              </a:solidFill>
            </a:endParaRPr>
          </a:p>
          <a:p>
            <a:r>
              <a:rPr lang="de-DE" altLang="de-DE" sz="1000" baseline="0" dirty="0">
                <a:solidFill>
                  <a:srgbClr val="000000"/>
                </a:solidFill>
              </a:rPr>
              <a:t>Die Prüflisten/Vorlagen können Sie innerhalb des jeweiligen Systemordners verschieben, aber nicht direkt auf das Systemelement, nur in einen anderen Ordner. Nur Ordner können (innerhalb des jeweiligen Systemelements) direkt auf das Systemelement verschoben werden.</a:t>
            </a:r>
          </a:p>
          <a:p>
            <a:endParaRPr lang="de-DE" altLang="de-DE" sz="1000" b="0" i="1" baseline="0" dirty="0">
              <a:solidFill>
                <a:srgbClr val="000000"/>
              </a:solidFill>
            </a:endParaRPr>
          </a:p>
          <a:p>
            <a:pPr eaLnBrk="1" hangingPunct="1"/>
            <a:r>
              <a:rPr lang="de-DE" altLang="de-DE" sz="1000" i="1" dirty="0">
                <a:solidFill>
                  <a:schemeClr val="bg1">
                    <a:lumMod val="50000"/>
                  </a:schemeClr>
                </a:solidFill>
              </a:rPr>
              <a:t>* Bei der </a:t>
            </a:r>
            <a:r>
              <a:rPr lang="de-DE" altLang="de-DE" sz="1000" i="1" baseline="0" dirty="0">
                <a:solidFill>
                  <a:schemeClr val="bg1">
                    <a:lumMod val="50000"/>
                  </a:schemeClr>
                </a:solidFill>
              </a:rPr>
              <a:t>Einzelplatzversion kann es manchmal und speziell beim Import von Daten (einschließlich des Inhaltsupdates) dazu kommen, dass die Datenbank beschädigt wird. Die Ursache dafür ist unklar. Daher empfehlen wir, vor einem Import von Daten zunächst eine Datenbanksicherung durchzuführen (siehe Installationsanleitung für die Einzelplatzversion unter Kapitel 5.1 und »</a:t>
            </a:r>
            <a:r>
              <a:rPr lang="de-DE" altLang="de-DE" sz="1000" i="1" cap="small" baseline="0" dirty="0">
                <a:solidFill>
                  <a:schemeClr val="bg1">
                    <a:lumMod val="50000"/>
                  </a:schemeClr>
                </a:solidFill>
              </a:rPr>
              <a:t>Baustein</a:t>
            </a:r>
            <a:r>
              <a:rPr lang="de-DE" altLang="de-DE" sz="1000" i="1" baseline="0" dirty="0">
                <a:solidFill>
                  <a:schemeClr val="bg1">
                    <a:lumMod val="50000"/>
                  </a:schemeClr>
                </a:solidFill>
              </a:rPr>
              <a:t> 5 ▪ HH-Admin und IT-Admin«). Dazu sind bei der Einzelplatzversion keine IT-Kenntnisse nötig.</a:t>
            </a:r>
          </a:p>
          <a:p>
            <a:pPr eaLnBrk="1" hangingPunct="1"/>
            <a:r>
              <a:rPr lang="de-DE" altLang="de-DE" sz="1000" i="1" baseline="0" dirty="0">
                <a:solidFill>
                  <a:schemeClr val="bg1">
                    <a:lumMod val="50000"/>
                  </a:schemeClr>
                </a:solidFill>
              </a:rPr>
              <a:t>Eine Beschädigung der Datenbank hat zur Folge, dass sie entweder nicht mehr geöffnet werden kann (beim Starten des Programms kommt eine Systemfehlermeldung bzw. „Status Code: 500“) oder dass manche Funktionen nicht mehr ausgeführt werden können (es erscheinen ebenfalls Fehlermeldungen).</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i="1" baseline="0" dirty="0">
                <a:solidFill>
                  <a:schemeClr val="bg1">
                    <a:lumMod val="50000"/>
                  </a:schemeClr>
                </a:solidFill>
              </a:rPr>
              <a:t>Nicht betroffen davon sind der Export von Daten aus einer Einzelplatzversion und der anschließende Import dieser Daten in eine VM-/Serverversion.</a:t>
            </a:r>
          </a:p>
          <a:p>
            <a:endParaRPr lang="de-DE" altLang="de-DE" sz="1000" b="0" i="1" dirty="0">
              <a:solidFill>
                <a:srgbClr val="000000"/>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32</a:t>
            </a:fld>
            <a:endParaRPr lang="de-DE" altLang="de-DE" dirty="0"/>
          </a:p>
        </p:txBody>
      </p:sp>
      <p:sp>
        <p:nvSpPr>
          <p:cNvPr id="3" name="Fußzeilenplatzhalter 2">
            <a:extLst>
              <a:ext uri="{FF2B5EF4-FFF2-40B4-BE49-F238E27FC236}">
                <a16:creationId xmlns:a16="http://schemas.microsoft.com/office/drawing/2014/main" id="{B7DFFD27-D5CA-40B3-AE59-C7DFE15236BA}"/>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izenplatzhalter 2"/>
          <p:cNvSpPr>
            <a:spLocks noGrp="1"/>
          </p:cNvSpPr>
          <p:nvPr>
            <p:ph type="body" idx="1"/>
          </p:nvPr>
        </p:nvSpPr>
        <p:spPr>
          <a:noFill/>
        </p:spPr>
        <p:txBody>
          <a:bodyPr/>
          <a:lstStyle/>
          <a:p>
            <a:r>
              <a:rPr lang="de-DE" altLang="de-DE" sz="1000" dirty="0">
                <a:solidFill>
                  <a:srgbClr val="FF0000"/>
                </a:solidFill>
              </a:rPr>
              <a:t>Der</a:t>
            </a:r>
            <a:r>
              <a:rPr lang="de-DE" altLang="de-DE" sz="1000" baseline="0" dirty="0">
                <a:solidFill>
                  <a:srgbClr val="FF0000"/>
                </a:solidFill>
              </a:rPr>
              <a:t> Eigenen Prüfliste einen Stand vergeben</a:t>
            </a:r>
            <a:r>
              <a:rPr lang="de-DE" altLang="de-DE" sz="1000" dirty="0">
                <a:solidFill>
                  <a:srgbClr val="FF0000"/>
                </a:solidFill>
              </a:rPr>
              <a:t>.</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33</a:t>
            </a:fld>
            <a:endParaRPr lang="de-DE" altLang="de-DE" dirty="0"/>
          </a:p>
        </p:txBody>
      </p:sp>
      <p:sp>
        <p:nvSpPr>
          <p:cNvPr id="3" name="Fußzeilenplatzhalter 2">
            <a:extLst>
              <a:ext uri="{FF2B5EF4-FFF2-40B4-BE49-F238E27FC236}">
                <a16:creationId xmlns:a16="http://schemas.microsoft.com/office/drawing/2014/main" id="{97ADADC6-6B92-4951-B36B-296E2B0E3E33}"/>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izenplatzhalter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dirty="0">
                <a:solidFill>
                  <a:srgbClr val="FF0000"/>
                </a:solidFill>
              </a:rPr>
              <a:t>Die importierten Daten in den</a:t>
            </a:r>
            <a:r>
              <a:rPr lang="de-DE" altLang="de-DE" sz="1000" baseline="0" dirty="0">
                <a:solidFill>
                  <a:srgbClr val="FF0000"/>
                </a:solidFill>
              </a:rPr>
              <a:t> Betriebsspezifischen Inhalt kopieren</a:t>
            </a:r>
            <a:r>
              <a:rPr lang="de-DE" altLang="de-DE" sz="1000" dirty="0">
                <a:solidFill>
                  <a:srgbClr val="FF0000"/>
                </a:solidFill>
              </a:rPr>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altLang="de-DE" sz="1000" dirty="0">
              <a:solidFill>
                <a:srgbClr val="FF0000"/>
              </a:solidFill>
            </a:endParaRPr>
          </a:p>
          <a:p>
            <a:r>
              <a:rPr lang="de-DE" altLang="de-DE" sz="1000" baseline="0" dirty="0">
                <a:solidFill>
                  <a:srgbClr val="000000"/>
                </a:solidFill>
              </a:rPr>
              <a:t>Prüflisten/Vorlagen im Betriebsspezifischen Inhalt können Sie nur löschen, nicht bearbeiten. Das bedeutet:</a:t>
            </a:r>
          </a:p>
          <a:p>
            <a:pPr marL="171450" indent="-171450" eaLnBrk="1" hangingPunct="1">
              <a:spcBef>
                <a:spcPts val="432"/>
              </a:spcBef>
              <a:buFont typeface="Arial" panose="020B0604020202020204" pitchFamily="34" charset="0"/>
              <a:buChar char="•"/>
            </a:pPr>
            <a:r>
              <a:rPr lang="de-DE" altLang="de-DE" sz="1000" dirty="0">
                <a:solidFill>
                  <a:srgbClr val="000000"/>
                </a:solidFill>
              </a:rPr>
              <a:t>Sollen die Prüflisten und Vorlagen aus dem Betriebsspezifischen Inhalt geändert/überarbeitet werden, geht dies nur im Benutzerbereich eines Supervisors. Sind die „Originale“ im Benutzerbereich nicht mehr vorhanden oder hat der Supervisor gewechselt, müssen Sie</a:t>
            </a:r>
            <a:r>
              <a:rPr lang="de-DE" altLang="de-DE" sz="1000" baseline="0" dirty="0">
                <a:solidFill>
                  <a:srgbClr val="000000"/>
                </a:solidFill>
              </a:rPr>
              <a:t> </a:t>
            </a:r>
            <a:r>
              <a:rPr lang="de-DE" altLang="de-DE" sz="1000" dirty="0">
                <a:solidFill>
                  <a:srgbClr val="000000"/>
                </a:solidFill>
              </a:rPr>
              <a:t>die Prüflisten/Vorlagen aus dem Betriebsspezifischen Inhalt exportieren und anschließend wieder in den</a:t>
            </a:r>
            <a:r>
              <a:rPr lang="de-DE" altLang="de-DE" sz="1000" baseline="0" dirty="0">
                <a:solidFill>
                  <a:srgbClr val="000000"/>
                </a:solidFill>
              </a:rPr>
              <a:t> eigenen </a:t>
            </a:r>
            <a:r>
              <a:rPr lang="de-DE" altLang="de-DE" sz="1000" dirty="0">
                <a:solidFill>
                  <a:srgbClr val="000000"/>
                </a:solidFill>
              </a:rPr>
              <a:t>Benutzerbereich importieren.</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DE" altLang="de-DE" sz="1000" baseline="0" dirty="0">
                <a:solidFill>
                  <a:srgbClr val="000000"/>
                </a:solidFill>
              </a:rPr>
              <a:t>Wenn Sie vorhandene Prüflisten/Vorlagen im Betriebsspezifischen Bereich durch eine neuere Version ersetzen möchten, empfiehlt es sich, vor dem Hineinkopieren die veraltete Liste zu löschen. Anderenfalls schreibt sich in den Namenszusatz eine (1), die im Betriebsspezifischen Inhalt nicht mehr entfernt werden kann. Erst beim Zufügen der Prüfliste in einen Arbeitsplaner wird der Namenszusatz automatisch gelöscht, sofern nicht bereits ein namensgleicher Prüffall enthalten ist.</a:t>
            </a:r>
            <a:endParaRPr lang="de-DE" altLang="de-DE" sz="1000" dirty="0">
              <a:solidFill>
                <a:srgbClr val="000000"/>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34</a:t>
            </a:fld>
            <a:endParaRPr lang="de-DE" altLang="de-DE" dirty="0"/>
          </a:p>
        </p:txBody>
      </p:sp>
      <p:sp>
        <p:nvSpPr>
          <p:cNvPr id="3" name="Fußzeilenplatzhalter 2">
            <a:extLst>
              <a:ext uri="{FF2B5EF4-FFF2-40B4-BE49-F238E27FC236}">
                <a16:creationId xmlns:a16="http://schemas.microsoft.com/office/drawing/2014/main" id="{5CA6D5E2-4A7B-4749-B9AD-8E703EA1032D}"/>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8" name="Rectangle 3"/>
          <p:cNvSpPr>
            <a:spLocks noGrp="1"/>
          </p:cNvSpPr>
          <p:nvPr>
            <p:ph type="body" idx="1"/>
          </p:nvPr>
        </p:nvSpPr>
        <p:spPr>
          <a:noFill/>
        </p:spPr>
        <p:txBody>
          <a:bodyPr/>
          <a:lstStyle/>
          <a:p>
            <a:pPr eaLnBrk="1" hangingPunct="1"/>
            <a:r>
              <a:rPr lang="de-DE" altLang="de-DE" sz="1000" dirty="0">
                <a:solidFill>
                  <a:srgbClr val="FF0000"/>
                </a:solidFill>
              </a:rPr>
              <a:t>In den Öffentlichen</a:t>
            </a:r>
            <a:r>
              <a:rPr lang="de-DE" altLang="de-DE" sz="1000" baseline="0" dirty="0">
                <a:solidFill>
                  <a:srgbClr val="FF0000"/>
                </a:solidFill>
              </a:rPr>
              <a:t> Bereich wechseln und die Maßnahmenverwaltung einer Organisationseinheit (hier: </a:t>
            </a:r>
            <a:r>
              <a:rPr lang="de-DE" altLang="de-DE" sz="1000" b="1" baseline="0" dirty="0">
                <a:solidFill>
                  <a:srgbClr val="FF0000"/>
                </a:solidFill>
              </a:rPr>
              <a:t>Bundesamt Bund</a:t>
            </a:r>
            <a:r>
              <a:rPr lang="de-DE" altLang="de-DE" sz="1000" baseline="0" dirty="0">
                <a:solidFill>
                  <a:srgbClr val="FF0000"/>
                </a:solidFill>
              </a:rPr>
              <a:t>) abfragen. Die komplette Struktur anzeigen lassen.</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35</a:t>
            </a:fld>
            <a:endParaRPr lang="de-DE" altLang="de-DE" dirty="0"/>
          </a:p>
        </p:txBody>
      </p:sp>
      <p:sp>
        <p:nvSpPr>
          <p:cNvPr id="3" name="Fußzeilenplatzhalter 2">
            <a:extLst>
              <a:ext uri="{FF2B5EF4-FFF2-40B4-BE49-F238E27FC236}">
                <a16:creationId xmlns:a16="http://schemas.microsoft.com/office/drawing/2014/main" id="{41E39677-D8A2-44BA-90BF-575D705AD4C8}"/>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izenplatzhalter 2"/>
          <p:cNvSpPr>
            <a:spLocks noGrp="1"/>
          </p:cNvSpPr>
          <p:nvPr>
            <p:ph type="body" idx="1"/>
          </p:nvPr>
        </p:nvSpPr>
        <p:spPr/>
        <p:txBody>
          <a:bodyPr/>
          <a:lstStyle/>
          <a:p>
            <a:pPr>
              <a:defRPr/>
            </a:pPr>
            <a:r>
              <a:rPr lang="de-DE" altLang="de-DE" sz="1000" dirty="0">
                <a:solidFill>
                  <a:srgbClr val="000000"/>
                </a:solidFill>
              </a:rPr>
              <a:t>Die Berechtigung, Filter umzubenennen oder zu löschen, gilt auch für die Filter anderer </a:t>
            </a:r>
            <a:r>
              <a:rPr lang="de-DE" altLang="de-DE" sz="1000" dirty="0" err="1">
                <a:solidFill>
                  <a:srgbClr val="000000"/>
                </a:solidFill>
              </a:rPr>
              <a:t>Supervisoren</a:t>
            </a:r>
            <a:r>
              <a:rPr lang="de-DE" altLang="de-DE" sz="1000" dirty="0">
                <a:solidFill>
                  <a:srgbClr val="000000"/>
                </a:solidFill>
              </a:rPr>
              <a:t> und die des Handlungshilfe-Administrators. Es spielt also keine Rolle, auf welcher „Hierarchiestufe“ Sie sich in Bezug auf die Eigentümer der Filter befinden.</a:t>
            </a:r>
          </a:p>
          <a:p>
            <a:pPr eaLnBrk="1" hangingPunct="1"/>
            <a:endParaRPr lang="de-DE" altLang="de-DE" sz="1000" dirty="0">
              <a:latin typeface="Arial" panose="020B0604020202020204" pitchFamily="34" charset="0"/>
              <a:cs typeface="Arial" panose="020B0604020202020204" pitchFamily="34" charset="0"/>
            </a:endParaRPr>
          </a:p>
          <a:p>
            <a:pPr eaLnBrk="1" hangingPunct="1"/>
            <a:r>
              <a:rPr lang="de-DE" altLang="de-DE" sz="1000" dirty="0">
                <a:latin typeface="Arial" panose="020B0604020202020204" pitchFamily="34" charset="0"/>
                <a:cs typeface="Arial" panose="020B0604020202020204" pitchFamily="34" charset="0"/>
              </a:rPr>
              <a:t>Filter werden nicht gelöscht,</a:t>
            </a:r>
            <a:r>
              <a:rPr lang="de-DE" altLang="de-DE" sz="1000" baseline="0" dirty="0">
                <a:latin typeface="Arial" panose="020B0604020202020204" pitchFamily="34" charset="0"/>
                <a:cs typeface="Arial" panose="020B0604020202020204" pitchFamily="34" charset="0"/>
              </a:rPr>
              <a:t> wenn die Person, die sie erstellt hat, aus der Benutzerverwaltung gelöscht wird. In diesem Fall müssen Sie diese Filter ggf. löschen.</a:t>
            </a:r>
            <a:endParaRPr lang="de-DE" altLang="de-DE" sz="1000" dirty="0">
              <a:solidFill>
                <a:srgbClr val="000000"/>
              </a:solidFill>
            </a:endParaRPr>
          </a:p>
          <a:p>
            <a:pPr>
              <a:defRPr/>
            </a:pPr>
            <a:endParaRPr lang="de-DE" altLang="de-DE" sz="1000" dirty="0">
              <a:solidFill>
                <a:srgbClr val="000000"/>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baseline="0" dirty="0">
                <a:solidFill>
                  <a:srgbClr val="000000"/>
                </a:solidFill>
              </a:rPr>
              <a:t>Die beiden Filter direkt unter der Organisationseinheit sind bereits in der Übungsdatenbank </a:t>
            </a:r>
            <a:r>
              <a:rPr lang="de-DE" altLang="de-DE" sz="1000" i="0" baseline="0" dirty="0">
                <a:solidFill>
                  <a:srgbClr val="000000"/>
                </a:solidFill>
              </a:rPr>
              <a:t>enthalten (für den »</a:t>
            </a:r>
            <a:r>
              <a:rPr lang="de-DE" altLang="de-DE" sz="1000" i="0" cap="small" baseline="0" dirty="0">
                <a:solidFill>
                  <a:srgbClr val="000000"/>
                </a:solidFill>
              </a:rPr>
              <a:t>Baustein</a:t>
            </a:r>
            <a:r>
              <a:rPr lang="de-DE" altLang="de-DE" sz="1000" i="0" baseline="0" dirty="0">
                <a:solidFill>
                  <a:srgbClr val="000000"/>
                </a:solidFill>
              </a:rPr>
              <a:t> 4 ▪ Lesende</a:t>
            </a:r>
            <a:r>
              <a:rPr lang="de-DE" altLang="de-DE" sz="1000" i="0" dirty="0">
                <a:solidFill>
                  <a:srgbClr val="000000"/>
                </a:solidFill>
              </a:rPr>
              <a:t>«).</a:t>
            </a:r>
            <a:r>
              <a:rPr lang="de-DE" altLang="de-DE" sz="1000" i="0" baseline="0" dirty="0">
                <a:solidFill>
                  <a:srgbClr val="000000"/>
                </a:solidFill>
              </a:rPr>
              <a:t> Ansonsten </a:t>
            </a:r>
            <a:r>
              <a:rPr lang="de-DE" altLang="de-DE" sz="1000" baseline="0" dirty="0">
                <a:solidFill>
                  <a:srgbClr val="000000"/>
                </a:solidFill>
              </a:rPr>
              <a:t>entspricht das abgebildete Beispiel der Filter nicht dem bisher erarbeiteten Stand (die Filter von Lisa Lesende gibt es nicht).</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36</a:t>
            </a:fld>
            <a:endParaRPr lang="de-DE" altLang="de-DE" dirty="0"/>
          </a:p>
        </p:txBody>
      </p:sp>
      <p:sp>
        <p:nvSpPr>
          <p:cNvPr id="3" name="Fußzeilenplatzhalter 2">
            <a:extLst>
              <a:ext uri="{FF2B5EF4-FFF2-40B4-BE49-F238E27FC236}">
                <a16:creationId xmlns:a16="http://schemas.microsoft.com/office/drawing/2014/main" id="{A2718549-B5A6-492A-A5AB-7B5C58159D8F}"/>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8" name="Rectangle 3"/>
          <p:cNvSpPr>
            <a:spLocks noGrp="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i="1" dirty="0">
                <a:solidFill>
                  <a:srgbClr val="6666FF"/>
                </a:solidFill>
              </a:rPr>
              <a:t>Zu den Funktionen </a:t>
            </a:r>
            <a:r>
              <a:rPr lang="de-DE" altLang="de-DE" sz="1000" i="1" kern="1200" dirty="0">
                <a:solidFill>
                  <a:srgbClr val="6666FF"/>
                </a:solidFill>
                <a:latin typeface="+mn-lt"/>
                <a:ea typeface="+mn-ea"/>
                <a:cs typeface="+mn-cs"/>
              </a:rPr>
              <a:t>Kopieren, Importieren und </a:t>
            </a:r>
            <a:r>
              <a:rPr lang="de-DE" altLang="de-DE" sz="1000" i="1" dirty="0">
                <a:solidFill>
                  <a:srgbClr val="6666FF"/>
                </a:solidFill>
              </a:rPr>
              <a:t>Exportieren</a:t>
            </a:r>
            <a:r>
              <a:rPr lang="de-DE" altLang="de-DE" sz="1000" i="1" kern="1200" dirty="0">
                <a:solidFill>
                  <a:srgbClr val="6666FF"/>
                </a:solidFill>
                <a:latin typeface="+mn-lt"/>
                <a:ea typeface="+mn-ea"/>
                <a:cs typeface="+mn-cs"/>
              </a:rPr>
              <a:t> siehe »Baustein 3 ▪ Anwendende« (der Ablauf ist immer </a:t>
            </a:r>
            <a:r>
              <a:rPr lang="de-DE" altLang="de-DE" sz="1000" i="1" dirty="0">
                <a:solidFill>
                  <a:srgbClr val="6666FF"/>
                </a:solidFill>
              </a:rPr>
              <a:t>identisch).</a:t>
            </a:r>
            <a:endParaRPr lang="de-DE" altLang="de-DE" sz="1000" dirty="0">
              <a:solidFill>
                <a:srgbClr val="000000"/>
              </a:solidFill>
            </a:endParaRPr>
          </a:p>
          <a:p>
            <a:pPr eaLnBrk="1" hangingPunct="1"/>
            <a:endParaRPr lang="de-DE" altLang="de-DE" sz="1000" dirty="0">
              <a:solidFill>
                <a:srgbClr val="000000"/>
              </a:solidFill>
            </a:endParaRPr>
          </a:p>
          <a:p>
            <a:pPr eaLnBrk="1" hangingPunct="1"/>
            <a:r>
              <a:rPr lang="de-DE" altLang="de-DE" sz="1000" dirty="0">
                <a:solidFill>
                  <a:srgbClr val="000000"/>
                </a:solidFill>
              </a:rPr>
              <a:t>Um exportierte Daten aus dem Dokumentationsarchiv wieder an die richtige Stelle zu importieren, müssen</a:t>
            </a:r>
            <a:r>
              <a:rPr lang="de-DE" altLang="de-DE" sz="1000" baseline="0" dirty="0">
                <a:solidFill>
                  <a:srgbClr val="000000"/>
                </a:solidFill>
              </a:rPr>
              <a:t> Sie </a:t>
            </a:r>
            <a:r>
              <a:rPr lang="de-DE" altLang="de-DE" sz="1000" dirty="0">
                <a:solidFill>
                  <a:srgbClr val="000000"/>
                </a:solidFill>
              </a:rPr>
              <a:t>im Archiv denjenigen Arbeitsplaner markieren, aus dem die Daten</a:t>
            </a:r>
            <a:r>
              <a:rPr lang="de-DE" altLang="de-DE" sz="1000" baseline="0" dirty="0">
                <a:solidFill>
                  <a:srgbClr val="000000"/>
                </a:solidFill>
              </a:rPr>
              <a:t> stammen. Sollte dieser Arbeitsplaner nicht mehr vorhanden sein, können Sie die Daten auch in einen anderen Arbeitsplaner importieren.</a:t>
            </a:r>
          </a:p>
          <a:p>
            <a:pPr eaLnBrk="1" hangingPunct="1"/>
            <a:r>
              <a:rPr lang="de-DE" altLang="de-DE" sz="1000" dirty="0">
                <a:solidFill>
                  <a:srgbClr val="000000"/>
                </a:solidFill>
              </a:rPr>
              <a:t>Andere Export-Daten (z. B. aus dem Öffentlichen Bereich oder dem Benutzerbereich) können Sie nicht in das Dokumentationsarchiv importieren.</a:t>
            </a:r>
          </a:p>
          <a:p>
            <a:pPr eaLnBrk="1" hangingPunct="1"/>
            <a:r>
              <a:rPr lang="de-DE" sz="1000" b="0" i="0" kern="1200" dirty="0">
                <a:solidFill>
                  <a:schemeClr val="tx1"/>
                </a:solidFill>
                <a:effectLst/>
                <a:latin typeface="+mn-lt"/>
                <a:ea typeface="+mn-ea"/>
                <a:cs typeface="+mn-cs"/>
              </a:rPr>
              <a:t>Ebenso können Sie keine exportierte Archiv-Daten </a:t>
            </a:r>
            <a:r>
              <a:rPr lang="de-DE" sz="1000" b="0" i="0" kern="1200" baseline="0" dirty="0">
                <a:solidFill>
                  <a:schemeClr val="tx1"/>
                </a:solidFill>
                <a:effectLst/>
                <a:latin typeface="+mn-lt"/>
                <a:ea typeface="+mn-ea"/>
                <a:cs typeface="+mn-cs"/>
              </a:rPr>
              <a:t>in den Öffentlichen Bereich importieren. Nutzen Sie dazu die Kopierfunktion.</a:t>
            </a:r>
          </a:p>
          <a:p>
            <a:pPr eaLnBrk="1" hangingPunct="1"/>
            <a:endParaRPr lang="de-DE" sz="1000" b="0" i="0" kern="1200" baseline="0" dirty="0">
              <a:solidFill>
                <a:schemeClr val="tx1"/>
              </a:solidFill>
              <a:effectLst/>
              <a:latin typeface="+mn-lt"/>
              <a:ea typeface="+mn-ea"/>
              <a:cs typeface="+mn-cs"/>
            </a:endParaRPr>
          </a:p>
          <a:p>
            <a:pPr eaLnBrk="1" hangingPunct="1"/>
            <a:r>
              <a:rPr lang="de-DE" sz="1000" b="0" i="1" kern="1200" dirty="0">
                <a:solidFill>
                  <a:schemeClr val="bg1">
                    <a:lumMod val="50000"/>
                  </a:schemeClr>
                </a:solidFill>
                <a:effectLst/>
                <a:latin typeface="+mn-lt"/>
                <a:ea typeface="+mn-ea"/>
                <a:cs typeface="+mn-cs"/>
              </a:rPr>
              <a:t>Bei dem Versuch,</a:t>
            </a:r>
            <a:r>
              <a:rPr lang="de-DE" sz="1000" b="0" i="1" kern="1200" baseline="0" dirty="0">
                <a:solidFill>
                  <a:schemeClr val="bg1">
                    <a:lumMod val="50000"/>
                  </a:schemeClr>
                </a:solidFill>
                <a:effectLst/>
                <a:latin typeface="+mn-lt"/>
                <a:ea typeface="+mn-ea"/>
                <a:cs typeface="+mn-cs"/>
              </a:rPr>
              <a:t> exportierte Archivdaten in den Öffentlichen Bereich zu importieren, kommt eine falsche Fehlermeldung. Obwohl für den Import eine Organisationseinheit markiert ist, lautet die Meldung „I</a:t>
            </a:r>
            <a:r>
              <a:rPr lang="de-DE" sz="1000" b="0" i="1" kern="1200" dirty="0">
                <a:solidFill>
                  <a:schemeClr val="bg1">
                    <a:lumMod val="50000"/>
                  </a:schemeClr>
                </a:solidFill>
                <a:effectLst/>
                <a:latin typeface="+mn-lt"/>
                <a:ea typeface="+mn-ea"/>
                <a:cs typeface="+mn-cs"/>
              </a:rPr>
              <a:t>n den Öffentlichen Bereich können nur Organisationseinheiten und Arbeitsplaner importiert werden. Bitte markieren Sie für den Import eine Organisationseinheit.“ Die Meldung müsste stattdessen lauten, dass es nicht möglich ist, exportierte Daten aus dem Dokumentationsarchiv in den Öffentlichen Bereich zu importieren. Nur ein direktes Kopieren vom Dokumentationsarchiv in den Öffentlichen Bereich ist möglich.</a:t>
            </a:r>
            <a:endParaRPr lang="de-DE" altLang="de-DE" sz="1000" i="1" dirty="0">
              <a:solidFill>
                <a:schemeClr val="bg1">
                  <a:lumMod val="50000"/>
                </a:schemeClr>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37</a:t>
            </a:fld>
            <a:endParaRPr lang="de-DE" altLang="de-DE" dirty="0"/>
          </a:p>
        </p:txBody>
      </p:sp>
      <p:sp>
        <p:nvSpPr>
          <p:cNvPr id="3" name="Fußzeilenplatzhalter 2">
            <a:extLst>
              <a:ext uri="{FF2B5EF4-FFF2-40B4-BE49-F238E27FC236}">
                <a16:creationId xmlns:a16="http://schemas.microsoft.com/office/drawing/2014/main" id="{BA3C63EA-D830-4F24-88CF-2C5D971EBD81}"/>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izenplatzhalter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dirty="0">
                <a:solidFill>
                  <a:srgbClr val="FF0000"/>
                </a:solidFill>
              </a:rPr>
              <a:t>Unter </a:t>
            </a:r>
            <a:r>
              <a:rPr lang="de-DE" altLang="de-DE" sz="1000" b="1" dirty="0">
                <a:solidFill>
                  <a:srgbClr val="FF0000"/>
                </a:solidFill>
              </a:rPr>
              <a:t>Seminar-OE</a:t>
            </a:r>
            <a:r>
              <a:rPr lang="de-DE" altLang="de-DE" sz="1000" dirty="0">
                <a:solidFill>
                  <a:srgbClr val="FF0000"/>
                </a:solidFill>
              </a:rPr>
              <a:t> </a:t>
            </a:r>
            <a:r>
              <a:rPr lang="de-DE" altLang="de-DE" sz="1000" u="none" dirty="0">
                <a:solidFill>
                  <a:srgbClr val="FF0000"/>
                </a:solidFill>
              </a:rPr>
              <a:t>eine weitere Organisationseinheit </a:t>
            </a:r>
            <a:r>
              <a:rPr lang="de-DE" altLang="de-DE" sz="1000" u="sng" dirty="0">
                <a:solidFill>
                  <a:srgbClr val="FF0000"/>
                </a:solidFill>
              </a:rPr>
              <a:t>ohne</a:t>
            </a:r>
            <a:r>
              <a:rPr lang="de-DE" altLang="de-DE" sz="1000" u="none" dirty="0">
                <a:solidFill>
                  <a:srgbClr val="FF0000"/>
                </a:solidFill>
              </a:rPr>
              <a:t> Betriebsspezifischen Inhalt anlegen </a:t>
            </a:r>
            <a:r>
              <a:rPr lang="de-DE" altLang="de-DE" sz="1000" dirty="0">
                <a:solidFill>
                  <a:srgbClr val="FF0000"/>
                </a:solidFill>
              </a:rPr>
              <a:t>(hier: </a:t>
            </a:r>
            <a:r>
              <a:rPr lang="de-DE" altLang="de-DE" sz="1000" b="1" dirty="0">
                <a:solidFill>
                  <a:srgbClr val="FF0000"/>
                </a:solidFill>
              </a:rPr>
              <a:t>Amt Susanne</a:t>
            </a:r>
            <a:r>
              <a:rPr lang="de-DE" altLang="de-DE" sz="1000" dirty="0">
                <a:solidFill>
                  <a:srgbClr val="FF0000"/>
                </a:solidFill>
              </a:rPr>
              <a:t>)</a:t>
            </a:r>
            <a:r>
              <a:rPr lang="de-DE" altLang="de-DE" sz="1000" u="none" dirty="0">
                <a:solidFill>
                  <a:srgbClr val="FF0000"/>
                </a:solidFill>
              </a:rPr>
              <a:t>.</a:t>
            </a:r>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u="none" dirty="0">
                <a:solidFill>
                  <a:srgbClr val="FF0000"/>
                </a:solidFill>
              </a:rPr>
              <a:t>Unter dieser neuen Organisationseinheit</a:t>
            </a:r>
            <a:r>
              <a:rPr lang="de-DE" altLang="de-DE" sz="1000" u="none" baseline="0" dirty="0">
                <a:solidFill>
                  <a:srgbClr val="FF0000"/>
                </a:solidFill>
              </a:rPr>
              <a:t> </a:t>
            </a:r>
            <a:r>
              <a:rPr lang="de-DE" altLang="de-DE" sz="1000" u="none" dirty="0">
                <a:solidFill>
                  <a:srgbClr val="FF0000"/>
                </a:solidFill>
              </a:rPr>
              <a:t>drei Arbeitsplaner </a:t>
            </a:r>
            <a:r>
              <a:rPr lang="de-DE" altLang="de-DE" sz="1000" dirty="0">
                <a:solidFill>
                  <a:srgbClr val="FF0000"/>
                </a:solidFill>
              </a:rPr>
              <a:t>anlegen (hier: </a:t>
            </a:r>
            <a:r>
              <a:rPr lang="de-DE" altLang="de-DE" sz="1000" b="1" dirty="0">
                <a:solidFill>
                  <a:srgbClr val="FF0000"/>
                </a:solidFill>
              </a:rPr>
              <a:t>Weimar</a:t>
            </a:r>
            <a:r>
              <a:rPr lang="de-DE" altLang="de-DE" sz="1000" b="0" dirty="0">
                <a:solidFill>
                  <a:srgbClr val="FF0000"/>
                </a:solidFill>
              </a:rPr>
              <a:t>, </a:t>
            </a:r>
            <a:r>
              <a:rPr lang="de-DE" altLang="de-DE" sz="1000" b="1" dirty="0">
                <a:solidFill>
                  <a:srgbClr val="FF0000"/>
                </a:solidFill>
              </a:rPr>
              <a:t>Bonn</a:t>
            </a:r>
            <a:r>
              <a:rPr lang="de-DE" altLang="de-DE" sz="1000" b="0" dirty="0">
                <a:solidFill>
                  <a:srgbClr val="FF0000"/>
                </a:solidFill>
              </a:rPr>
              <a:t> und </a:t>
            </a:r>
            <a:r>
              <a:rPr lang="de-DE" altLang="de-DE" sz="1000" b="1" dirty="0">
                <a:solidFill>
                  <a:srgbClr val="FF0000"/>
                </a:solidFill>
              </a:rPr>
              <a:t>Nürnberg</a:t>
            </a:r>
            <a:r>
              <a:rPr lang="de-DE" altLang="de-DE" sz="1000" dirty="0">
                <a:solidFill>
                  <a:srgbClr val="FF0000"/>
                </a:solidFill>
              </a:rPr>
              <a:t>).</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4</a:t>
            </a:fld>
            <a:endParaRPr lang="de-DE" altLang="de-DE" dirty="0"/>
          </a:p>
        </p:txBody>
      </p:sp>
      <p:sp>
        <p:nvSpPr>
          <p:cNvPr id="3" name="Fußzeilenplatzhalter 2">
            <a:extLst>
              <a:ext uri="{FF2B5EF4-FFF2-40B4-BE49-F238E27FC236}">
                <a16:creationId xmlns:a16="http://schemas.microsoft.com/office/drawing/2014/main" id="{D6E89105-5891-4D91-BDB6-70ACDC7C918D}"/>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izenplatzhalter 2"/>
          <p:cNvSpPr>
            <a:spLocks noGrp="1"/>
          </p:cNvSpPr>
          <p:nvPr>
            <p:ph type="body" idx="1"/>
          </p:nvPr>
        </p:nvSpPr>
        <p:spPr>
          <a:noFill/>
        </p:spPr>
        <p:txBody>
          <a:bodyPr/>
          <a:lstStyle/>
          <a:p>
            <a:r>
              <a:rPr lang="de-DE" altLang="de-DE" sz="1000" dirty="0"/>
              <a:t>Soll im Nachhinein „mit“ oder „ohne“ geändert werden, müssen Sie parallel zur bestehenden Struktur die betreffende Organisationseinheit noch einmal anlegen. Anschließend verschieben Sie den Inhalt aus der alten Organisationseinheit in die neue. Die alte Organisationseinheit können Sie</a:t>
            </a:r>
            <a:r>
              <a:rPr lang="de-DE" altLang="de-DE" sz="1000" baseline="0" dirty="0"/>
              <a:t> </a:t>
            </a:r>
            <a:r>
              <a:rPr lang="de-DE" altLang="de-DE" sz="1000" dirty="0"/>
              <a:t>anschließend löschen. </a:t>
            </a:r>
          </a:p>
          <a:p>
            <a:r>
              <a:rPr lang="de-DE" altLang="de-DE" sz="1000" dirty="0"/>
              <a:t>Dieser Umbau ist nur möglich, wenn niemand anderes mit Berechtigung auf die Organisationseinheit aktuell im Programm angemeldet ist.</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5</a:t>
            </a:fld>
            <a:endParaRPr lang="de-DE" altLang="de-DE" dirty="0"/>
          </a:p>
        </p:txBody>
      </p:sp>
      <p:sp>
        <p:nvSpPr>
          <p:cNvPr id="3" name="Fußzeilenplatzhalter 2">
            <a:extLst>
              <a:ext uri="{FF2B5EF4-FFF2-40B4-BE49-F238E27FC236}">
                <a16:creationId xmlns:a16="http://schemas.microsoft.com/office/drawing/2014/main" id="{106E16C4-4FC7-4F92-B0A4-811E8CDC7AD2}"/>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izenplatzhalter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dirty="0"/>
              <a:t>Wenn Sie unter einem Strukturelement, das Stammdaten enthält, ein neues Element anlegen, übertragen („vererben“) sich diese Stammdaten auf das neue Element. Daher ist es sinnvoll, beim Anlegen</a:t>
            </a:r>
            <a:r>
              <a:rPr lang="de-DE" altLang="de-DE" sz="1000" baseline="0" dirty="0"/>
              <a:t> der oberen Strukturelemente bereits die ersten Stammdaten einzutragen.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altLang="de-DE" sz="100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i="1" baseline="0" dirty="0">
                <a:solidFill>
                  <a:srgbClr val="6666FF"/>
                </a:solidFill>
              </a:rPr>
              <a:t>Das Thema Stammdaten vererben und vereinheitlichen wird im »</a:t>
            </a:r>
            <a:r>
              <a:rPr lang="de-DE" altLang="de-DE" sz="1000" i="1" cap="small" baseline="0" dirty="0">
                <a:solidFill>
                  <a:srgbClr val="6666FF"/>
                </a:solidFill>
              </a:rPr>
              <a:t>Baustein</a:t>
            </a:r>
            <a:r>
              <a:rPr lang="de-DE" altLang="de-DE" sz="1000" i="1" baseline="0" dirty="0">
                <a:solidFill>
                  <a:srgbClr val="6666FF"/>
                </a:solidFill>
              </a:rPr>
              <a:t> 3 ▪ Anwendende</a:t>
            </a:r>
            <a:r>
              <a:rPr lang="de-DE" altLang="de-DE" sz="1000" i="1" dirty="0">
                <a:solidFill>
                  <a:srgbClr val="6666FF"/>
                </a:solidFill>
              </a:rPr>
              <a:t>« noch </a:t>
            </a:r>
            <a:r>
              <a:rPr lang="de-DE" altLang="de-DE" sz="1000" i="1" baseline="0" dirty="0">
                <a:solidFill>
                  <a:srgbClr val="6666FF"/>
                </a:solidFill>
              </a:rPr>
              <a:t>ausführlich besprochen.</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altLang="de-DE" sz="100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dirty="0">
                <a:solidFill>
                  <a:srgbClr val="FF0000"/>
                </a:solidFill>
              </a:rPr>
              <a:t>Die Stammdaten</a:t>
            </a:r>
            <a:r>
              <a:rPr lang="de-DE" altLang="de-DE" sz="1000" baseline="0" dirty="0">
                <a:solidFill>
                  <a:srgbClr val="FF0000"/>
                </a:solidFill>
              </a:rPr>
              <a:t> „Dienststelle“ der Organisationseinheit vereinheitlichen und die jeweiligen Stammdaten „Liegenschaft“ der drei Arbeitsplaner eintragen (z. B. Adresse).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altLang="de-DE" sz="100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sz="1000" i="1" baseline="0" dirty="0">
                <a:solidFill>
                  <a:schemeClr val="bg1">
                    <a:lumMod val="50000"/>
                  </a:schemeClr>
                </a:solidFill>
              </a:rPr>
              <a:t>Die Stammdaten-Funktion „Vererben“ funktioniert nicht bei den Organisationseinheiten; die Stammdaten übertragen sich nicht auf darunter neu angelegte Arbeitsplaner. </a:t>
            </a:r>
            <a:r>
              <a:rPr lang="de-DE" altLang="de-DE" sz="1000" i="1" baseline="0" dirty="0" err="1">
                <a:solidFill>
                  <a:schemeClr val="bg1">
                    <a:lumMod val="50000"/>
                  </a:schemeClr>
                </a:solidFill>
              </a:rPr>
              <a:t>Supervisoren</a:t>
            </a:r>
            <a:r>
              <a:rPr lang="de-DE" altLang="de-DE" sz="1000" i="1" baseline="0" dirty="0">
                <a:solidFill>
                  <a:schemeClr val="bg1">
                    <a:lumMod val="50000"/>
                  </a:schemeClr>
                </a:solidFill>
              </a:rPr>
              <a:t> können das über die Funktion „Stammdaten vereinheitlichen“ nachbessern.</a:t>
            </a:r>
            <a:endParaRPr lang="de-DE" altLang="de-DE" sz="1000" i="1" dirty="0">
              <a:solidFill>
                <a:schemeClr val="bg1">
                  <a:lumMod val="50000"/>
                </a:schemeClr>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6</a:t>
            </a:fld>
            <a:endParaRPr lang="de-DE" altLang="de-DE" dirty="0"/>
          </a:p>
        </p:txBody>
      </p:sp>
      <p:sp>
        <p:nvSpPr>
          <p:cNvPr id="3" name="Fußzeilenplatzhalter 2">
            <a:extLst>
              <a:ext uri="{FF2B5EF4-FFF2-40B4-BE49-F238E27FC236}">
                <a16:creationId xmlns:a16="http://schemas.microsoft.com/office/drawing/2014/main" id="{23C4A692-7CF1-413A-B32D-29F627933298}"/>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8" name="Rectangle 3"/>
          <p:cNvSpPr>
            <a:spLocks noGrp="1"/>
          </p:cNvSpPr>
          <p:nvPr>
            <p:ph type="body" idx="1"/>
          </p:nvPr>
        </p:nvSpPr>
        <p:spPr>
          <a:noFill/>
        </p:spPr>
        <p:txBody>
          <a:bodyPr/>
          <a:lstStyle/>
          <a:p>
            <a:pPr eaLnBrk="1" hangingPunct="1"/>
            <a:r>
              <a:rPr lang="de-DE" altLang="de-DE" sz="1000" dirty="0"/>
              <a:t>Im abgebildeten Beispiel sind auf der obersten Organisationseinheit </a:t>
            </a:r>
            <a:r>
              <a:rPr lang="de-DE" altLang="de-DE" sz="1000" b="1" dirty="0"/>
              <a:t>Musterdatenbank </a:t>
            </a:r>
            <a:r>
              <a:rPr lang="de-DE" altLang="de-DE" sz="1000" dirty="0"/>
              <a:t>der HH-Admin und ein Supervisor berechtigt. Sie werden in der Benutzerverwaltung angezeigt. Die Berechtigung auf diese Organisationseinheit schließt die untergeordneten Strukturen mit ein (z. B. </a:t>
            </a:r>
            <a:r>
              <a:rPr lang="de-DE" altLang="de-DE" sz="1000" b="1" dirty="0"/>
              <a:t>Seminar-OE</a:t>
            </a:r>
            <a:r>
              <a:rPr lang="de-DE" altLang="de-DE" sz="1000" baseline="0" dirty="0"/>
              <a:t> und </a:t>
            </a:r>
            <a:r>
              <a:rPr lang="de-DE" altLang="de-DE" sz="1000" b="1" dirty="0"/>
              <a:t>Am</a:t>
            </a:r>
            <a:r>
              <a:rPr lang="de-DE" altLang="de-DE" sz="1000" b="1" baseline="0" dirty="0"/>
              <a:t>t Susanne</a:t>
            </a:r>
            <a:r>
              <a:rPr lang="de-DE" altLang="de-DE" sz="1000" baseline="0" dirty="0"/>
              <a:t>)</a:t>
            </a:r>
            <a:r>
              <a:rPr lang="de-DE" altLang="de-DE" sz="1000" dirty="0"/>
              <a:t>; dort werden sie nicht in der Benutzerverwaltung angezeigt.</a:t>
            </a:r>
          </a:p>
          <a:p>
            <a:pPr eaLnBrk="1" hangingPunct="1"/>
            <a:endParaRPr lang="de-DE" altLang="de-DE" sz="1000" dirty="0"/>
          </a:p>
          <a:p>
            <a:pPr eaLnBrk="1" hangingPunct="1"/>
            <a:r>
              <a:rPr lang="de-DE" altLang="de-DE" sz="1000" dirty="0">
                <a:solidFill>
                  <a:srgbClr val="FF0000"/>
                </a:solidFill>
              </a:rPr>
              <a:t>Benutzerverwaltung</a:t>
            </a:r>
            <a:r>
              <a:rPr lang="de-DE" altLang="de-DE" sz="1000" baseline="0" dirty="0">
                <a:solidFill>
                  <a:srgbClr val="FF0000"/>
                </a:solidFill>
              </a:rPr>
              <a:t> der obersten Organisationseinheit anzeigen, dann auf die </a:t>
            </a:r>
            <a:r>
              <a:rPr lang="de-DE" altLang="de-DE" sz="1000" b="1" baseline="0" dirty="0">
                <a:solidFill>
                  <a:srgbClr val="FF0000"/>
                </a:solidFill>
              </a:rPr>
              <a:t>Seminar-OE</a:t>
            </a:r>
            <a:r>
              <a:rPr lang="de-DE" altLang="de-DE" sz="1000" baseline="0" dirty="0">
                <a:solidFill>
                  <a:srgbClr val="FF0000"/>
                </a:solidFill>
              </a:rPr>
              <a:t> wechseln.</a:t>
            </a:r>
            <a:endParaRPr lang="de-DE" altLang="de-DE" sz="1000" dirty="0">
              <a:solidFill>
                <a:srgbClr val="FF0000"/>
              </a:solidFill>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7</a:t>
            </a:fld>
            <a:endParaRPr lang="de-DE" altLang="de-DE" dirty="0"/>
          </a:p>
        </p:txBody>
      </p:sp>
      <p:sp>
        <p:nvSpPr>
          <p:cNvPr id="3" name="Fußzeilenplatzhalter 2">
            <a:extLst>
              <a:ext uri="{FF2B5EF4-FFF2-40B4-BE49-F238E27FC236}">
                <a16:creationId xmlns:a16="http://schemas.microsoft.com/office/drawing/2014/main" id="{C24D9AEC-C1BE-472E-ABDE-EE6485380D48}"/>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2" name="Rectangle 3"/>
          <p:cNvSpPr>
            <a:spLocks noGrp="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1000" b="1" kern="1200" dirty="0">
                <a:solidFill>
                  <a:schemeClr val="tx1"/>
                </a:solidFill>
                <a:effectLst/>
                <a:latin typeface="+mn-lt"/>
                <a:ea typeface="+mn-ea"/>
                <a:cs typeface="+mn-cs"/>
              </a:rPr>
              <a:t>Lese- und Bearbeitungsmodus:</a:t>
            </a:r>
            <a:r>
              <a:rPr lang="de-DE" sz="1000" kern="1200" dirty="0">
                <a:solidFill>
                  <a:schemeClr val="tx1"/>
                </a:solidFill>
                <a:effectLst/>
                <a:latin typeface="+mn-lt"/>
                <a:ea typeface="+mn-ea"/>
                <a:cs typeface="+mn-cs"/>
              </a:rPr>
              <a:t> Im Öffentlichen Bereich, wo parallel mehrere Personen an denselben Elementen arbeiten können, ist grundsätzlich der Lesemodus eingestellt. Zur Bearbeitung müssen</a:t>
            </a:r>
            <a:r>
              <a:rPr lang="de-DE" sz="1000" kern="1200" baseline="0" dirty="0">
                <a:solidFill>
                  <a:schemeClr val="tx1"/>
                </a:solidFill>
                <a:effectLst/>
                <a:latin typeface="+mn-lt"/>
                <a:ea typeface="+mn-ea"/>
                <a:cs typeface="+mn-cs"/>
              </a:rPr>
              <a:t> Sie</a:t>
            </a:r>
            <a:r>
              <a:rPr lang="de-DE" sz="1000" kern="1200" dirty="0">
                <a:solidFill>
                  <a:schemeClr val="tx1"/>
                </a:solidFill>
                <a:effectLst/>
                <a:latin typeface="+mn-lt"/>
                <a:ea typeface="+mn-ea"/>
                <a:cs typeface="+mn-cs"/>
              </a:rPr>
              <a:t> in den Bearbeitungsmodus wechseln. Damit ist das markierte Element für alle anderen nur noch im Lesemodus verfügbar; sie können nicht in den Bearbeitungsmodus wechseln. Das stellt sicher, dass man sich nicht „in die Quere kommt“.</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000" kern="1200" dirty="0">
                <a:solidFill>
                  <a:schemeClr val="tx1"/>
                </a:solidFill>
                <a:effectLst/>
                <a:latin typeface="+mn-lt"/>
                <a:ea typeface="+mn-ea"/>
                <a:cs typeface="+mn-cs"/>
              </a:rPr>
              <a:t>Für den Benutzerbereich ist generell der Bearbeitungsmodus eingestellt, da jede/r nur allein darin arbeitet.</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sz="1000" kern="1200" dirty="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1000" b="1" kern="1200" dirty="0">
                <a:solidFill>
                  <a:srgbClr val="FF0000"/>
                </a:solidFill>
                <a:effectLst/>
                <a:latin typeface="+mn-lt"/>
                <a:ea typeface="+mn-ea"/>
                <a:cs typeface="+mn-cs"/>
              </a:rPr>
              <a:t>Benutzer</a:t>
            </a:r>
            <a:r>
              <a:rPr lang="de-DE" sz="1000" b="1" kern="1200" baseline="0" dirty="0">
                <a:solidFill>
                  <a:srgbClr val="FF0000"/>
                </a:solidFill>
                <a:effectLst/>
                <a:latin typeface="+mn-lt"/>
                <a:ea typeface="+mn-ea"/>
                <a:cs typeface="+mn-cs"/>
              </a:rPr>
              <a:t> anlegen</a:t>
            </a:r>
            <a:r>
              <a:rPr lang="de-DE" sz="1000" kern="1200" baseline="0" dirty="0">
                <a:solidFill>
                  <a:srgbClr val="FF0000"/>
                </a:solidFill>
                <a:effectLst/>
                <a:latin typeface="+mn-lt"/>
                <a:ea typeface="+mn-ea"/>
                <a:cs typeface="+mn-cs"/>
              </a:rPr>
              <a:t> aufrufen.</a:t>
            </a:r>
            <a:endParaRPr lang="de-DE" sz="1000" kern="1200" dirty="0">
              <a:solidFill>
                <a:srgbClr val="FF0000"/>
              </a:solidFill>
              <a:effectLst/>
              <a:latin typeface="+mn-lt"/>
              <a:ea typeface="+mn-ea"/>
              <a:cs typeface="+mn-cs"/>
            </a:endParaRP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8</a:t>
            </a:fld>
            <a:endParaRPr lang="de-DE" altLang="de-DE" dirty="0"/>
          </a:p>
        </p:txBody>
      </p:sp>
      <p:sp>
        <p:nvSpPr>
          <p:cNvPr id="3" name="Fußzeilenplatzhalter 2">
            <a:extLst>
              <a:ext uri="{FF2B5EF4-FFF2-40B4-BE49-F238E27FC236}">
                <a16:creationId xmlns:a16="http://schemas.microsoft.com/office/drawing/2014/main" id="{42A50234-DEC2-4581-89AD-35A2ACBFEACD}"/>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p:cNvSpPr>
          <p:nvPr>
            <p:ph type="body" idx="1"/>
          </p:nvPr>
        </p:nvSpPr>
        <p:spPr>
          <a:noFill/>
        </p:spPr>
        <p:txBody>
          <a:bodyPr/>
          <a:lstStyle/>
          <a:p>
            <a:pPr eaLnBrk="1" hangingPunct="1"/>
            <a:r>
              <a:rPr lang="de-DE" altLang="de-DE" sz="1000" dirty="0"/>
              <a:t>Die </a:t>
            </a:r>
            <a:r>
              <a:rPr lang="de-DE" altLang="de-DE" sz="1000" b="1" dirty="0"/>
              <a:t>E-Mail-Adresse</a:t>
            </a:r>
            <a:r>
              <a:rPr lang="de-DE" altLang="de-DE" sz="1000" dirty="0"/>
              <a:t> dient der eindeutigen Identifizierung. Vor- und Nachname zweier Personen können zufällig gleich sein, beide Personen können sogar im selben Org.-Bereich arbeiten (oder der Org.-Bereich ist nicht ausgefüllt und kann nicht zur Unterscheidung herangezogen</a:t>
            </a:r>
            <a:r>
              <a:rPr lang="de-DE" altLang="de-DE" sz="1000" baseline="0" dirty="0"/>
              <a:t> werden</a:t>
            </a:r>
            <a:r>
              <a:rPr lang="de-DE" altLang="de-DE" sz="1000" dirty="0"/>
              <a:t>), aber über die E-Mail-Adresse kann jede Person eines Betriebes eindeutig zugeordnet werden.</a:t>
            </a:r>
          </a:p>
          <a:p>
            <a:pPr eaLnBrk="1" hangingPunct="1"/>
            <a:r>
              <a:rPr lang="de-DE" altLang="de-DE" sz="1000" dirty="0"/>
              <a:t>Das</a:t>
            </a:r>
            <a:r>
              <a:rPr lang="de-DE" altLang="de-DE" sz="1000" baseline="0" dirty="0"/>
              <a:t> Ausführen der </a:t>
            </a:r>
            <a:r>
              <a:rPr lang="de-DE" altLang="de-DE" sz="1000" b="1" baseline="0" dirty="0"/>
              <a:t>Suche</a:t>
            </a:r>
            <a:r>
              <a:rPr lang="de-DE" altLang="de-DE" sz="1000" baseline="0" dirty="0"/>
              <a:t> ist zwingend erforderlich, bevor Sie einen neuen Benutzer anlegen können. Damit wird programmseitig ausgeschlossen, dass ein Benutzername doppelt angelegt wird. Beginnen Sie gerade erst mit dem Aufbau der Benutzerverwaltung, ist dies noch sehr unwahrscheinlich. Im Laufe der Zeit bzw. bei Organisationsstrukturen, die von mehreren </a:t>
            </a:r>
            <a:r>
              <a:rPr lang="de-DE" altLang="de-DE" sz="1000" baseline="0" dirty="0" err="1"/>
              <a:t>Supervisoren</a:t>
            </a:r>
            <a:r>
              <a:rPr lang="de-DE" altLang="de-DE" sz="1000" baseline="0" dirty="0"/>
              <a:t> verwaltet werden, ist es auf jeden Fall notwendig. Daher bietet es sich sogar an, von Anfang an bereits eine Suche nach der Person durchzuführen. Dies wird noch erläutert.</a:t>
            </a:r>
          </a:p>
          <a:p>
            <a:pPr eaLnBrk="1" hangingPunct="1"/>
            <a:endParaRPr lang="de-DE" altLang="de-DE" sz="1000"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sz="1000" dirty="0">
                <a:solidFill>
                  <a:srgbClr val="FF0000"/>
                </a:solidFill>
              </a:rPr>
              <a:t>Einen eigenen Supervisor auf der </a:t>
            </a:r>
            <a:r>
              <a:rPr lang="de-DE" altLang="de-DE" sz="1000" b="1" dirty="0">
                <a:solidFill>
                  <a:srgbClr val="FF0000"/>
                </a:solidFill>
              </a:rPr>
              <a:t>Seminar-OE</a:t>
            </a:r>
            <a:r>
              <a:rPr lang="de-DE" altLang="de-DE" sz="1000" dirty="0">
                <a:solidFill>
                  <a:srgbClr val="FF0000"/>
                </a:solidFill>
              </a:rPr>
              <a:t> anlegen (hier: </a:t>
            </a:r>
            <a:r>
              <a:rPr lang="de-DE" altLang="de-DE" sz="1000" b="1" dirty="0" err="1">
                <a:solidFill>
                  <a:srgbClr val="FF0000"/>
                </a:solidFill>
              </a:rPr>
              <a:t>SusiSupervisor</a:t>
            </a:r>
            <a:r>
              <a:rPr lang="de-DE" altLang="de-DE" sz="1000" dirty="0">
                <a:solidFill>
                  <a:srgbClr val="FF0000"/>
                </a:solidFill>
              </a:rPr>
              <a:t>) und die Anmeldedaten merken/notieren.</a:t>
            </a:r>
          </a:p>
        </p:txBody>
      </p:sp>
      <p:sp>
        <p:nvSpPr>
          <p:cNvPr id="2" name="Foliennummernplatzhalter 1"/>
          <p:cNvSpPr>
            <a:spLocks noGrp="1"/>
          </p:cNvSpPr>
          <p:nvPr>
            <p:ph type="sldNum" sz="quarter" idx="10"/>
          </p:nvPr>
        </p:nvSpPr>
        <p:spPr/>
        <p:txBody>
          <a:bodyPr/>
          <a:lstStyle/>
          <a:p>
            <a:pPr>
              <a:defRPr/>
            </a:pPr>
            <a:fld id="{B779CEC7-ECD9-4D81-AB17-39167BF76AF4}" type="slidenum">
              <a:rPr lang="de-DE" altLang="de-DE" smtClean="0"/>
              <a:pPr>
                <a:defRPr/>
              </a:pPr>
              <a:t>9</a:t>
            </a:fld>
            <a:endParaRPr lang="de-DE" altLang="de-DE" dirty="0"/>
          </a:p>
        </p:txBody>
      </p:sp>
      <p:sp>
        <p:nvSpPr>
          <p:cNvPr id="3" name="Fußzeilenplatzhalter 2">
            <a:extLst>
              <a:ext uri="{FF2B5EF4-FFF2-40B4-BE49-F238E27FC236}">
                <a16:creationId xmlns:a16="http://schemas.microsoft.com/office/drawing/2014/main" id="{CDC8C76B-874D-4B3A-BE45-BEA3CAFA33CF}"/>
              </a:ext>
            </a:extLst>
          </p:cNvPr>
          <p:cNvSpPr>
            <a:spLocks noGrp="1"/>
          </p:cNvSpPr>
          <p:nvPr>
            <p:ph type="ftr" sz="quarter" idx="4"/>
          </p:nvPr>
        </p:nvSpPr>
        <p:spPr/>
        <p:txBody>
          <a:bodyPr/>
          <a:lstStyle/>
          <a:p>
            <a:pPr>
              <a:defRPr/>
            </a:pPr>
            <a:r>
              <a:rPr lang="de-DE" altLang="de-DE"/>
              <a:t>BAUSTEIN 2 ▪ Benutzerrolle: Supervisoren</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pic>
        <p:nvPicPr>
          <p:cNvPr id="4" name="Picture 21" descr="02-DGUV PPT_Fuß-Folgeseite_3zu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600" y="6581775"/>
            <a:ext cx="9923199"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4"/>
          <p:cNvSpPr txBox="1">
            <a:spLocks noChangeArrowheads="1"/>
          </p:cNvSpPr>
          <p:nvPr userDrawn="1"/>
        </p:nvSpPr>
        <p:spPr bwMode="auto">
          <a:xfrm>
            <a:off x="478103" y="6565900"/>
            <a:ext cx="8843698"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charset="0"/>
              </a:defRPr>
            </a:lvl1pPr>
            <a:lvl2pPr marL="1274763" indent="-285750">
              <a:defRPr>
                <a:solidFill>
                  <a:schemeClr val="tx1"/>
                </a:solidFill>
                <a:latin typeface="Arial" charset="0"/>
              </a:defRPr>
            </a:lvl2pPr>
            <a:lvl3pPr marL="1682750" indent="-228600">
              <a:defRPr>
                <a:solidFill>
                  <a:schemeClr val="tx1"/>
                </a:solidFill>
                <a:latin typeface="Arial" charset="0"/>
              </a:defRPr>
            </a:lvl3pPr>
            <a:lvl4pPr marL="2090738" indent="-228600">
              <a:defRPr>
                <a:solidFill>
                  <a:schemeClr val="tx1"/>
                </a:solidFill>
                <a:latin typeface="Arial" charset="0"/>
              </a:defRPr>
            </a:lvl4pPr>
            <a:lvl5pPr marL="2498725" indent="-228600">
              <a:defRPr>
                <a:solidFill>
                  <a:schemeClr val="tx1"/>
                </a:solidFill>
                <a:latin typeface="Arial" charset="0"/>
              </a:defRPr>
            </a:lvl5pPr>
            <a:lvl6pPr marL="2955925" indent="-228600" fontAlgn="base">
              <a:spcBef>
                <a:spcPct val="0"/>
              </a:spcBef>
              <a:spcAft>
                <a:spcPct val="0"/>
              </a:spcAft>
              <a:defRPr>
                <a:solidFill>
                  <a:schemeClr val="tx1"/>
                </a:solidFill>
                <a:latin typeface="Arial" charset="0"/>
              </a:defRPr>
            </a:lvl6pPr>
            <a:lvl7pPr marL="3413125" indent="-228600" fontAlgn="base">
              <a:spcBef>
                <a:spcPct val="0"/>
              </a:spcBef>
              <a:spcAft>
                <a:spcPct val="0"/>
              </a:spcAft>
              <a:defRPr>
                <a:solidFill>
                  <a:schemeClr val="tx1"/>
                </a:solidFill>
                <a:latin typeface="Arial" charset="0"/>
              </a:defRPr>
            </a:lvl7pPr>
            <a:lvl8pPr marL="3870325" indent="-228600" fontAlgn="base">
              <a:spcBef>
                <a:spcPct val="0"/>
              </a:spcBef>
              <a:spcAft>
                <a:spcPct val="0"/>
              </a:spcAft>
              <a:defRPr>
                <a:solidFill>
                  <a:schemeClr val="tx1"/>
                </a:solidFill>
                <a:latin typeface="Arial" charset="0"/>
              </a:defRPr>
            </a:lvl8pPr>
            <a:lvl9pPr marL="4327525" indent="-228600" fontAlgn="base">
              <a:spcBef>
                <a:spcPct val="0"/>
              </a:spcBef>
              <a:spcAft>
                <a:spcPct val="0"/>
              </a:spcAft>
              <a:defRPr>
                <a:solidFill>
                  <a:schemeClr val="tx1"/>
                </a:solidFill>
                <a:latin typeface="Arial" charset="0"/>
              </a:defRPr>
            </a:lvl9pPr>
          </a:lstStyle>
          <a:p>
            <a:pPr defTabSz="896938">
              <a:tabLst>
                <a:tab pos="541338" algn="l"/>
              </a:tabLst>
              <a:defRPr/>
            </a:pPr>
            <a:fld id="{0CA60BAA-6C6C-44F0-AA34-9F6378A3CAC5}" type="slidenum">
              <a:rPr lang="de-DE" altLang="de-DE" sz="1000" smtClean="0">
                <a:solidFill>
                  <a:schemeClr val="bg1"/>
                </a:solidFill>
              </a:rPr>
              <a:pPr defTabSz="896938">
                <a:tabLst>
                  <a:tab pos="541338" algn="l"/>
                </a:tabLst>
                <a:defRPr/>
              </a:pPr>
              <a:t>‹Nr.›</a:t>
            </a:fld>
            <a:r>
              <a:rPr lang="de-DE" altLang="de-DE" sz="1000" dirty="0">
                <a:solidFill>
                  <a:schemeClr val="bg1"/>
                </a:solidFill>
              </a:rPr>
              <a:t>	Unfallversicherung Bund und Bahn | Handlungshilfe 4.0           B</a:t>
            </a:r>
            <a:r>
              <a:rPr lang="de-DE" altLang="de-DE" sz="800" b="1" dirty="0">
                <a:solidFill>
                  <a:schemeClr val="bg1"/>
                </a:solidFill>
              </a:rPr>
              <a:t>AUSTEIN</a:t>
            </a:r>
            <a:r>
              <a:rPr lang="de-DE" altLang="de-DE" sz="1000" dirty="0">
                <a:solidFill>
                  <a:schemeClr val="bg1"/>
                </a:solidFill>
              </a:rPr>
              <a:t> </a:t>
            </a:r>
            <a:r>
              <a:rPr lang="de-DE" altLang="de-DE" sz="1000" kern="1200" dirty="0">
                <a:solidFill>
                  <a:schemeClr val="bg1"/>
                </a:solidFill>
                <a:latin typeface="Arial" charset="0"/>
                <a:ea typeface="+mn-ea"/>
                <a:cs typeface="Arial" charset="0"/>
              </a:rPr>
              <a:t>2 ▪ Benutzerrolle</a:t>
            </a:r>
            <a:r>
              <a:rPr lang="de-DE" altLang="de-DE" sz="1000" dirty="0">
                <a:solidFill>
                  <a:schemeClr val="bg1"/>
                </a:solidFill>
              </a:rPr>
              <a:t>: Supervisoren	            	</a:t>
            </a:r>
            <a:r>
              <a:rPr lang="de-DE" altLang="de-DE" sz="1000" baseline="0" dirty="0">
                <a:solidFill>
                  <a:schemeClr val="bg1"/>
                </a:solidFill>
              </a:rPr>
              <a:t>       </a:t>
            </a:r>
            <a:r>
              <a:rPr lang="de-DE" altLang="de-DE" sz="1000" dirty="0">
                <a:solidFill>
                  <a:schemeClr val="bg1"/>
                </a:solidFill>
              </a:rPr>
              <a:t>04/2024</a:t>
            </a:r>
          </a:p>
        </p:txBody>
      </p:sp>
      <p:sp>
        <p:nvSpPr>
          <p:cNvPr id="2" name="Titel 1"/>
          <p:cNvSpPr>
            <a:spLocks noGrp="1"/>
          </p:cNvSpPr>
          <p:nvPr>
            <p:ph type="title"/>
          </p:nvPr>
        </p:nvSpPr>
        <p:spPr/>
        <p:txBody>
          <a:bodyPr rtlCol="0">
            <a:noAutofit/>
          </a:bodyPr>
          <a:lstStyle>
            <a:lvl1pPr algn="l">
              <a:defRPr lang="de-DE"/>
            </a:lvl1pPr>
          </a:lstStyle>
          <a:p>
            <a:pPr lvl="0"/>
            <a:r>
              <a:rPr lang="de-DE"/>
              <a:t>Titelmasterformat durch Klicken bearbeiten</a:t>
            </a:r>
            <a:endParaRPr lang="de-DE" dirty="0"/>
          </a:p>
        </p:txBody>
      </p:sp>
      <p:sp>
        <p:nvSpPr>
          <p:cNvPr id="3" name="Inhaltsplatzhalter 2"/>
          <p:cNvSpPr>
            <a:spLocks noGrp="1"/>
          </p:cNvSpPr>
          <p:nvPr>
            <p:ph idx="1"/>
          </p:nvPr>
        </p:nvSpPr>
        <p:spPr>
          <a:xfrm>
            <a:off x="506506" y="1628800"/>
            <a:ext cx="8915400" cy="4525963"/>
          </a:xfrm>
        </p:spPr>
        <p:txBody>
          <a:bodyPr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7"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820151" y="149225"/>
            <a:ext cx="484981"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533612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95300" y="620714"/>
            <a:ext cx="7500012"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Titelmasterformat durch Klicken bearbeiten</a:t>
            </a:r>
          </a:p>
        </p:txBody>
      </p:sp>
      <p:sp>
        <p:nvSpPr>
          <p:cNvPr id="1027" name="Textplatzhalter 2"/>
          <p:cNvSpPr>
            <a:spLocks noGrp="1"/>
          </p:cNvSpPr>
          <p:nvPr>
            <p:ph type="body" idx="1"/>
          </p:nvPr>
        </p:nvSpPr>
        <p:spPr bwMode="auto">
          <a:xfrm>
            <a:off x="507340" y="1628775"/>
            <a:ext cx="8903361" cy="449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Tree>
  </p:cSld>
  <p:clrMap bg1="lt1" tx1="dk1" bg2="lt2" tx2="dk2" accent1="accent1" accent2="accent2" accent3="accent3" accent4="accent4" accent5="accent5" accent6="accent6" hlink="hlink" folHlink="folHlink"/>
  <p:sldLayoutIdLst>
    <p:sldLayoutId id="2147483734" r:id="rId1"/>
  </p:sldLayoutIdLst>
  <p:txStyles>
    <p:titleStyle>
      <a:lvl1pPr algn="ctr" rtl="0" eaLnBrk="0" fontAlgn="base" hangingPunct="0">
        <a:spcBef>
          <a:spcPct val="0"/>
        </a:spcBef>
        <a:spcAft>
          <a:spcPct val="0"/>
        </a:spcAft>
        <a:defRPr lang="de-DE" sz="2400" b="1" kern="1200">
          <a:solidFill>
            <a:srgbClr val="1B367A"/>
          </a:solidFill>
          <a:latin typeface="+mj-lt"/>
          <a:ea typeface="+mj-ea"/>
          <a:cs typeface="+mj-cs"/>
        </a:defRPr>
      </a:lvl1pPr>
      <a:lvl2pPr algn="ctr" rtl="0" eaLnBrk="0" fontAlgn="base" hangingPunct="0">
        <a:spcBef>
          <a:spcPct val="0"/>
        </a:spcBef>
        <a:spcAft>
          <a:spcPct val="0"/>
        </a:spcAft>
        <a:defRPr sz="2400" b="1">
          <a:solidFill>
            <a:srgbClr val="1B367A"/>
          </a:solidFill>
          <a:latin typeface="Arial" charset="0"/>
          <a:cs typeface="Arial" charset="0"/>
        </a:defRPr>
      </a:lvl2pPr>
      <a:lvl3pPr algn="ctr" rtl="0" eaLnBrk="0" fontAlgn="base" hangingPunct="0">
        <a:spcBef>
          <a:spcPct val="0"/>
        </a:spcBef>
        <a:spcAft>
          <a:spcPct val="0"/>
        </a:spcAft>
        <a:defRPr sz="2400" b="1">
          <a:solidFill>
            <a:srgbClr val="1B367A"/>
          </a:solidFill>
          <a:latin typeface="Arial" charset="0"/>
          <a:cs typeface="Arial" charset="0"/>
        </a:defRPr>
      </a:lvl3pPr>
      <a:lvl4pPr algn="ctr" rtl="0" eaLnBrk="0" fontAlgn="base" hangingPunct="0">
        <a:spcBef>
          <a:spcPct val="0"/>
        </a:spcBef>
        <a:spcAft>
          <a:spcPct val="0"/>
        </a:spcAft>
        <a:defRPr sz="2400" b="1">
          <a:solidFill>
            <a:srgbClr val="1B367A"/>
          </a:solidFill>
          <a:latin typeface="Arial" charset="0"/>
          <a:cs typeface="Arial" charset="0"/>
        </a:defRPr>
      </a:lvl4pPr>
      <a:lvl5pPr algn="ctr" rtl="0" eaLnBrk="0" fontAlgn="base" hangingPunct="0">
        <a:spcBef>
          <a:spcPct val="0"/>
        </a:spcBef>
        <a:spcAft>
          <a:spcPct val="0"/>
        </a:spcAft>
        <a:defRPr sz="2400" b="1">
          <a:solidFill>
            <a:srgbClr val="1B367A"/>
          </a:solidFill>
          <a:latin typeface="Arial" charset="0"/>
          <a:cs typeface="Arial" charset="0"/>
        </a:defRPr>
      </a:lvl5pPr>
      <a:lvl6pPr marL="457200" algn="ctr" rtl="0" fontAlgn="base">
        <a:spcBef>
          <a:spcPct val="0"/>
        </a:spcBef>
        <a:spcAft>
          <a:spcPct val="0"/>
        </a:spcAft>
        <a:defRPr sz="2400" b="1">
          <a:solidFill>
            <a:srgbClr val="1B367A"/>
          </a:solidFill>
          <a:latin typeface="Arial" charset="0"/>
          <a:cs typeface="Arial" charset="0"/>
        </a:defRPr>
      </a:lvl6pPr>
      <a:lvl7pPr marL="914400" algn="ctr" rtl="0" fontAlgn="base">
        <a:spcBef>
          <a:spcPct val="0"/>
        </a:spcBef>
        <a:spcAft>
          <a:spcPct val="0"/>
        </a:spcAft>
        <a:defRPr sz="2400" b="1">
          <a:solidFill>
            <a:srgbClr val="1B367A"/>
          </a:solidFill>
          <a:latin typeface="Arial" charset="0"/>
          <a:cs typeface="Arial" charset="0"/>
        </a:defRPr>
      </a:lvl7pPr>
      <a:lvl8pPr marL="1371600" algn="ctr" rtl="0" fontAlgn="base">
        <a:spcBef>
          <a:spcPct val="0"/>
        </a:spcBef>
        <a:spcAft>
          <a:spcPct val="0"/>
        </a:spcAft>
        <a:defRPr sz="2400" b="1">
          <a:solidFill>
            <a:srgbClr val="1B367A"/>
          </a:solidFill>
          <a:latin typeface="Arial" charset="0"/>
          <a:cs typeface="Arial" charset="0"/>
        </a:defRPr>
      </a:lvl8pPr>
      <a:lvl9pPr marL="1828800" algn="ctr" rtl="0" fontAlgn="base">
        <a:spcBef>
          <a:spcPct val="0"/>
        </a:spcBef>
        <a:spcAft>
          <a:spcPct val="0"/>
        </a:spcAft>
        <a:defRPr sz="2400" b="1">
          <a:solidFill>
            <a:srgbClr val="1B367A"/>
          </a:solidFill>
          <a:latin typeface="Arial" charset="0"/>
          <a:cs typeface="Arial" charset="0"/>
        </a:defRPr>
      </a:lvl9pPr>
    </p:titleStyle>
    <p:bodyStyle>
      <a:lvl1pPr marL="266700" indent="-266700"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1pPr>
      <a:lvl2pPr marL="804863"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2pPr>
      <a:lvl3pPr marL="1343025"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3pPr>
      <a:lvl4pPr marL="1881188"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4pPr>
      <a:lvl5pPr marL="2419350"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49.png"/><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51.png"/><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62.png"/><Relationship Id="rId4" Type="http://schemas.openxmlformats.org/officeDocument/2006/relationships/image" Target="../media/image61.png"/></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68.png"/></Relationships>
</file>

<file path=ppt/slides/_rels/slide3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70.png"/></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72.png"/></Relationships>
</file>

<file path=ppt/slides/_rels/slide3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3"/>
          <p:cNvGrpSpPr/>
          <p:nvPr/>
        </p:nvGrpSpPr>
        <p:grpSpPr>
          <a:xfrm>
            <a:off x="-15553" y="0"/>
            <a:ext cx="9943323" cy="6885384"/>
            <a:chOff x="0" y="0"/>
            <a:chExt cx="9906000" cy="6885384"/>
          </a:xfrm>
        </p:grpSpPr>
        <p:sp>
          <p:nvSpPr>
            <p:cNvPr id="6" name="Rechteck 5">
              <a:extLst>
                <a:ext uri="{FF2B5EF4-FFF2-40B4-BE49-F238E27FC236}">
                  <a16:creationId xmlns:a16="http://schemas.microsoft.com/office/drawing/2014/main" id="{4291EBDD-381A-9B41-A0BB-9638D893AFCB}"/>
                </a:ext>
              </a:extLst>
            </p:cNvPr>
            <p:cNvSpPr/>
            <p:nvPr/>
          </p:nvSpPr>
          <p:spPr>
            <a:xfrm>
              <a:off x="0" y="1160465"/>
              <a:ext cx="9906000" cy="5697537"/>
            </a:xfrm>
            <a:prstGeom prst="rect">
              <a:avLst/>
            </a:prstGeom>
            <a:solidFill>
              <a:srgbClr val="0049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Rechteck 1"/>
            <p:cNvSpPr/>
            <p:nvPr/>
          </p:nvSpPr>
          <p:spPr>
            <a:xfrm>
              <a:off x="0" y="0"/>
              <a:ext cx="9906000" cy="1160465"/>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a:extLst>
                <a:ext uri="{FF2B5EF4-FFF2-40B4-BE49-F238E27FC236}">
                  <a16:creationId xmlns:a16="http://schemas.microsoft.com/office/drawing/2014/main" id="{59F31C2A-1296-F543-B739-A029320E3C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034" y="229642"/>
              <a:ext cx="2132655" cy="741177"/>
            </a:xfrm>
            <a:prstGeom prst="rect">
              <a:avLst/>
            </a:prstGeom>
          </p:spPr>
        </p:pic>
        <p:pic>
          <p:nvPicPr>
            <p:cNvPr id="1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9224" y="1772047"/>
              <a:ext cx="1987550" cy="511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bwMode="auto">
            <a:xfrm>
              <a:off x="935567" y="1881188"/>
              <a:ext cx="4992557"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rtlCol="0" anchor="t" anchorCtr="0" compatLnSpc="1">
              <a:prstTxWarp prst="textNoShape">
                <a:avLst/>
              </a:prstTxWarp>
              <a:noAutofit/>
            </a:bodyPr>
            <a:lstStyle>
              <a:lvl1pPr algn="l" rtl="0" eaLnBrk="0" fontAlgn="base" hangingPunct="0">
                <a:spcBef>
                  <a:spcPct val="0"/>
                </a:spcBef>
                <a:spcAft>
                  <a:spcPct val="0"/>
                </a:spcAft>
                <a:defRPr lang="de-DE" sz="3200" b="1" i="0" kern="1200" baseline="0">
                  <a:solidFill>
                    <a:schemeClr val="bg1"/>
                  </a:solidFill>
                  <a:latin typeface="Arial" panose="020B0604020202020204" pitchFamily="34" charset="0"/>
                  <a:ea typeface="+mj-ea"/>
                  <a:cs typeface="+mj-cs"/>
                </a:defRPr>
              </a:lvl1pPr>
              <a:lvl2pPr algn="ctr" rtl="0" eaLnBrk="0" fontAlgn="base" hangingPunct="0">
                <a:spcBef>
                  <a:spcPct val="0"/>
                </a:spcBef>
                <a:spcAft>
                  <a:spcPct val="0"/>
                </a:spcAft>
                <a:defRPr sz="2400" b="1">
                  <a:solidFill>
                    <a:srgbClr val="1B367A"/>
                  </a:solidFill>
                  <a:latin typeface="Arial" charset="0"/>
                  <a:cs typeface="Arial" charset="0"/>
                </a:defRPr>
              </a:lvl2pPr>
              <a:lvl3pPr algn="ctr" rtl="0" eaLnBrk="0" fontAlgn="base" hangingPunct="0">
                <a:spcBef>
                  <a:spcPct val="0"/>
                </a:spcBef>
                <a:spcAft>
                  <a:spcPct val="0"/>
                </a:spcAft>
                <a:defRPr sz="2400" b="1">
                  <a:solidFill>
                    <a:srgbClr val="1B367A"/>
                  </a:solidFill>
                  <a:latin typeface="Arial" charset="0"/>
                  <a:cs typeface="Arial" charset="0"/>
                </a:defRPr>
              </a:lvl3pPr>
              <a:lvl4pPr algn="ctr" rtl="0" eaLnBrk="0" fontAlgn="base" hangingPunct="0">
                <a:spcBef>
                  <a:spcPct val="0"/>
                </a:spcBef>
                <a:spcAft>
                  <a:spcPct val="0"/>
                </a:spcAft>
                <a:defRPr sz="2400" b="1">
                  <a:solidFill>
                    <a:srgbClr val="1B367A"/>
                  </a:solidFill>
                  <a:latin typeface="Arial" charset="0"/>
                  <a:cs typeface="Arial" charset="0"/>
                </a:defRPr>
              </a:lvl4pPr>
              <a:lvl5pPr algn="ctr" rtl="0" eaLnBrk="0" fontAlgn="base" hangingPunct="0">
                <a:spcBef>
                  <a:spcPct val="0"/>
                </a:spcBef>
                <a:spcAft>
                  <a:spcPct val="0"/>
                </a:spcAft>
                <a:defRPr sz="2400" b="1">
                  <a:solidFill>
                    <a:srgbClr val="1B367A"/>
                  </a:solidFill>
                  <a:latin typeface="Arial" charset="0"/>
                  <a:cs typeface="Arial" charset="0"/>
                </a:defRPr>
              </a:lvl5pPr>
              <a:lvl6pPr marL="457200" algn="ctr" rtl="0" fontAlgn="base">
                <a:spcBef>
                  <a:spcPct val="0"/>
                </a:spcBef>
                <a:spcAft>
                  <a:spcPct val="0"/>
                </a:spcAft>
                <a:defRPr sz="2400" b="1">
                  <a:solidFill>
                    <a:srgbClr val="1B367A"/>
                  </a:solidFill>
                  <a:latin typeface="Arial" charset="0"/>
                  <a:cs typeface="Arial" charset="0"/>
                </a:defRPr>
              </a:lvl6pPr>
              <a:lvl7pPr marL="914400" algn="ctr" rtl="0" fontAlgn="base">
                <a:spcBef>
                  <a:spcPct val="0"/>
                </a:spcBef>
                <a:spcAft>
                  <a:spcPct val="0"/>
                </a:spcAft>
                <a:defRPr sz="2400" b="1">
                  <a:solidFill>
                    <a:srgbClr val="1B367A"/>
                  </a:solidFill>
                  <a:latin typeface="Arial" charset="0"/>
                  <a:cs typeface="Arial" charset="0"/>
                </a:defRPr>
              </a:lvl7pPr>
              <a:lvl8pPr marL="1371600" algn="ctr" rtl="0" fontAlgn="base">
                <a:spcBef>
                  <a:spcPct val="0"/>
                </a:spcBef>
                <a:spcAft>
                  <a:spcPct val="0"/>
                </a:spcAft>
                <a:defRPr sz="2400" b="1">
                  <a:solidFill>
                    <a:srgbClr val="1B367A"/>
                  </a:solidFill>
                  <a:latin typeface="Arial" charset="0"/>
                  <a:cs typeface="Arial" charset="0"/>
                </a:defRPr>
              </a:lvl8pPr>
              <a:lvl9pPr marL="1828800" algn="ctr" rtl="0" fontAlgn="base">
                <a:spcBef>
                  <a:spcPct val="0"/>
                </a:spcBef>
                <a:spcAft>
                  <a:spcPct val="0"/>
                </a:spcAft>
                <a:defRPr sz="2400" b="1">
                  <a:solidFill>
                    <a:srgbClr val="1B367A"/>
                  </a:solidFill>
                  <a:latin typeface="Arial" charset="0"/>
                  <a:cs typeface="Arial" charset="0"/>
                </a:defRPr>
              </a:lvl9pPr>
            </a:lstStyle>
            <a:p>
              <a:r>
                <a:rPr lang="de-DE" cap="small" dirty="0"/>
                <a:t>Baustein</a:t>
              </a:r>
              <a:r>
                <a:rPr lang="de-DE" dirty="0"/>
                <a:t> 2</a:t>
              </a:r>
            </a:p>
          </p:txBody>
        </p:sp>
        <p:sp>
          <p:nvSpPr>
            <p:cNvPr id="8" name="Subtitle 2"/>
            <p:cNvSpPr txBox="1">
              <a:spLocks/>
            </p:cNvSpPr>
            <p:nvPr/>
          </p:nvSpPr>
          <p:spPr bwMode="auto">
            <a:xfrm>
              <a:off x="935567" y="3625179"/>
              <a:ext cx="4992556" cy="925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0" anchor="t" anchorCtr="0" compatLnSpc="1">
              <a:prstTxWarp prst="textNoShape">
                <a:avLst/>
              </a:prstTxWarp>
              <a:noAutofit/>
            </a:bodyPr>
            <a:lstStyle>
              <a:lvl1pPr marL="0" indent="0" algn="l" rtl="0" eaLnBrk="0" fontAlgn="base" hangingPunct="0">
                <a:spcBef>
                  <a:spcPct val="0"/>
                </a:spcBef>
                <a:spcAft>
                  <a:spcPts val="600"/>
                </a:spcAft>
                <a:buClr>
                  <a:srgbClr val="FF9900"/>
                </a:buClr>
                <a:buFont typeface="Arial" charset="0"/>
                <a:buNone/>
                <a:defRPr lang="de-DE" sz="2800" kern="1200" baseline="0">
                  <a:solidFill>
                    <a:schemeClr val="bg1"/>
                  </a:solidFill>
                  <a:latin typeface="Arial" panose="020B0604020202020204" pitchFamily="34" charset="0"/>
                  <a:ea typeface="+mn-ea"/>
                  <a:cs typeface="+mn-cs"/>
                </a:defRPr>
              </a:lvl1pPr>
              <a:lvl2pPr marL="457200" indent="0" algn="ctr" rtl="0" eaLnBrk="0" fontAlgn="base" hangingPunct="0">
                <a:spcBef>
                  <a:spcPct val="0"/>
                </a:spcBef>
                <a:spcAft>
                  <a:spcPts val="600"/>
                </a:spcAft>
                <a:buClr>
                  <a:srgbClr val="FF9900"/>
                </a:buClr>
                <a:buFont typeface="Arial" charset="0"/>
                <a:buNone/>
                <a:defRPr lang="de-DE" sz="2000" kern="1200">
                  <a:solidFill>
                    <a:srgbClr val="1B367A"/>
                  </a:solidFill>
                  <a:latin typeface="+mn-lt"/>
                  <a:ea typeface="+mn-ea"/>
                  <a:cs typeface="+mn-cs"/>
                </a:defRPr>
              </a:lvl2pPr>
              <a:lvl3pPr marL="914400" indent="0" algn="ctr" rtl="0" eaLnBrk="0" fontAlgn="base" hangingPunct="0">
                <a:spcBef>
                  <a:spcPct val="0"/>
                </a:spcBef>
                <a:spcAft>
                  <a:spcPts val="600"/>
                </a:spcAft>
                <a:buClr>
                  <a:srgbClr val="FF9900"/>
                </a:buClr>
                <a:buFont typeface="Arial" charset="0"/>
                <a:buNone/>
                <a:defRPr lang="de-DE" sz="1800" kern="1200">
                  <a:solidFill>
                    <a:srgbClr val="1B367A"/>
                  </a:solidFill>
                  <a:latin typeface="+mn-lt"/>
                  <a:ea typeface="+mn-ea"/>
                  <a:cs typeface="+mn-cs"/>
                </a:defRPr>
              </a:lvl3pPr>
              <a:lvl4pPr marL="1371600" indent="0" algn="ctr" rtl="0" eaLnBrk="0" fontAlgn="base" hangingPunct="0">
                <a:spcBef>
                  <a:spcPct val="0"/>
                </a:spcBef>
                <a:spcAft>
                  <a:spcPts val="600"/>
                </a:spcAft>
                <a:buClr>
                  <a:srgbClr val="FF9900"/>
                </a:buClr>
                <a:buFont typeface="Arial" charset="0"/>
                <a:buNone/>
                <a:defRPr lang="de-DE" sz="1600" kern="1200">
                  <a:solidFill>
                    <a:srgbClr val="1B367A"/>
                  </a:solidFill>
                  <a:latin typeface="+mn-lt"/>
                  <a:ea typeface="+mn-ea"/>
                  <a:cs typeface="+mn-cs"/>
                </a:defRPr>
              </a:lvl4pPr>
              <a:lvl5pPr marL="1828800" indent="0" algn="ctr" rtl="0" eaLnBrk="0" fontAlgn="base" hangingPunct="0">
                <a:spcBef>
                  <a:spcPct val="0"/>
                </a:spcBef>
                <a:spcAft>
                  <a:spcPts val="600"/>
                </a:spcAft>
                <a:buClr>
                  <a:srgbClr val="FF9900"/>
                </a:buClr>
                <a:buFont typeface="Arial" charset="0"/>
                <a:buNone/>
                <a:defRPr lang="de-DE" sz="1600" kern="1200">
                  <a:solidFill>
                    <a:srgbClr val="1B367A"/>
                  </a:solidFill>
                  <a:latin typeface="+mn-lt"/>
                  <a:ea typeface="+mn-ea"/>
                  <a:cs typeface="+mn-cs"/>
                </a:defRPr>
              </a:lvl5pPr>
              <a:lvl6pPr marL="22860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9pPr>
            </a:lstStyle>
            <a:p>
              <a:r>
                <a:rPr lang="de-DE" altLang="de-DE" dirty="0"/>
                <a:t>Benutzerrolle: </a:t>
              </a:r>
            </a:p>
            <a:p>
              <a:r>
                <a:rPr lang="de-DE" altLang="de-DE" dirty="0" err="1"/>
                <a:t>Supervisoren</a:t>
              </a:r>
              <a:endParaRPr lang="de-DE" dirty="0"/>
            </a:p>
          </p:txBody>
        </p:sp>
      </p:grpSp>
      <p:pic>
        <p:nvPicPr>
          <p:cNvPr id="13"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0832" y="3526110"/>
            <a:ext cx="793521" cy="12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520" y="1969264"/>
            <a:ext cx="7070149" cy="426802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243"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Benutzer anlegen (Benutzerverwaltung)</a:t>
            </a:r>
          </a:p>
        </p:txBody>
      </p:sp>
      <p:sp>
        <p:nvSpPr>
          <p:cNvPr id="10245" name="Rectangle 4"/>
          <p:cNvSpPr>
            <a:spLocks/>
          </p:cNvSpPr>
          <p:nvPr/>
        </p:nvSpPr>
        <p:spPr bwMode="auto">
          <a:xfrm>
            <a:off x="507340"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Auf die gleiche Weise können Sie unter einem Arbeitsplaner Anwendende und Lesende anlegen.</a:t>
            </a:r>
          </a:p>
        </p:txBody>
      </p:sp>
      <p:sp>
        <p:nvSpPr>
          <p:cNvPr id="11" name="Abgerundetes Rechteck 7"/>
          <p:cNvSpPr>
            <a:spLocks noChangeArrowheads="1"/>
          </p:cNvSpPr>
          <p:nvPr/>
        </p:nvSpPr>
        <p:spPr bwMode="auto">
          <a:xfrm>
            <a:off x="2340316" y="4344784"/>
            <a:ext cx="722635" cy="308033"/>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6" name="Oval 6"/>
          <p:cNvSpPr>
            <a:spLocks noChangeAspect="1" noChangeArrowheads="1"/>
          </p:cNvSpPr>
          <p:nvPr/>
        </p:nvSpPr>
        <p:spPr bwMode="auto">
          <a:xfrm>
            <a:off x="3728864" y="4149080"/>
            <a:ext cx="288032" cy="27046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pic>
        <p:nvPicPr>
          <p:cNvPr id="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1112" y="2575382"/>
            <a:ext cx="3378037" cy="3517914"/>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6"/>
          <p:cNvSpPr>
            <a:spLocks noChangeAspect="1" noChangeArrowheads="1"/>
          </p:cNvSpPr>
          <p:nvPr/>
        </p:nvSpPr>
        <p:spPr bwMode="auto">
          <a:xfrm>
            <a:off x="7936696" y="4386312"/>
            <a:ext cx="288032" cy="27046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Tree>
    <p:extLst>
      <p:ext uri="{BB962C8B-B14F-4D97-AF65-F5344CB8AC3E}">
        <p14:creationId xmlns:p14="http://schemas.microsoft.com/office/powerpoint/2010/main" val="2945167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1916832"/>
            <a:ext cx="8705285" cy="430108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19" name="Titel 1"/>
          <p:cNvSpPr>
            <a:spLocks noGrp="1"/>
          </p:cNvSpPr>
          <p:nvPr>
            <p:ph type="title" idx="4294967295"/>
          </p:nvPr>
        </p:nvSpPr>
        <p:spPr>
          <a:xfrm>
            <a:off x="504000" y="333376"/>
            <a:ext cx="7842076"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Benutzer suchen und übernehmen</a:t>
            </a:r>
          </a:p>
        </p:txBody>
      </p:sp>
      <p:sp>
        <p:nvSpPr>
          <p:cNvPr id="9221" name="Rectangle 4"/>
          <p:cNvSpPr>
            <a:spLocks/>
          </p:cNvSpPr>
          <p:nvPr/>
        </p:nvSpPr>
        <p:spPr bwMode="auto">
          <a:xfrm>
            <a:off x="507340"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Sie können nach  Benutzern suchen und sie auf andere Strukturelemente übernehmen.</a:t>
            </a:r>
          </a:p>
        </p:txBody>
      </p:sp>
      <p:sp>
        <p:nvSpPr>
          <p:cNvPr id="9222" name="Abgerundetes Rechteck 7"/>
          <p:cNvSpPr>
            <a:spLocks noChangeArrowheads="1"/>
          </p:cNvSpPr>
          <p:nvPr/>
        </p:nvSpPr>
        <p:spPr bwMode="auto">
          <a:xfrm>
            <a:off x="2438257" y="4307840"/>
            <a:ext cx="640224" cy="302464"/>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1" name="Abgerundetes Rechteck 7"/>
          <p:cNvSpPr>
            <a:spLocks noChangeArrowheads="1"/>
          </p:cNvSpPr>
          <p:nvPr/>
        </p:nvSpPr>
        <p:spPr bwMode="auto">
          <a:xfrm>
            <a:off x="2438256" y="5784736"/>
            <a:ext cx="863743" cy="319088"/>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3" name="Oval 6"/>
          <p:cNvSpPr>
            <a:spLocks noChangeAspect="1" noChangeArrowheads="1"/>
          </p:cNvSpPr>
          <p:nvPr/>
        </p:nvSpPr>
        <p:spPr bwMode="auto">
          <a:xfrm>
            <a:off x="2403369" y="4984750"/>
            <a:ext cx="334680" cy="314262"/>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5" name="Abgerundetes Rechteck 7"/>
          <p:cNvSpPr>
            <a:spLocks noChangeArrowheads="1"/>
          </p:cNvSpPr>
          <p:nvPr/>
        </p:nvSpPr>
        <p:spPr bwMode="auto">
          <a:xfrm>
            <a:off x="6033120" y="2564904"/>
            <a:ext cx="3306341" cy="1368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Zeigt die Suche den richtigen Treffer (Benutzername und Rolle passen) und       Sie setzen das Häkchen vor das Suchergebnis, wird damit die Schaltfläche </a:t>
            </a:r>
            <a:r>
              <a:rPr lang="de-DE" altLang="de-DE" sz="1400" b="1" dirty="0"/>
              <a:t>Übernehmen</a:t>
            </a:r>
            <a:r>
              <a:rPr lang="de-DE" altLang="de-DE" sz="1400" dirty="0"/>
              <a:t> aktiv und kann ausgeführt werden.</a:t>
            </a:r>
            <a:endParaRPr lang="de-DE" altLang="de-DE" sz="1400" dirty="0">
              <a:solidFill>
                <a:srgbClr val="1B367A"/>
              </a:solidFill>
            </a:endParaRPr>
          </a:p>
        </p:txBody>
      </p:sp>
      <p:sp>
        <p:nvSpPr>
          <p:cNvPr id="9" name="Abgerundetes Rechteck 7"/>
          <p:cNvSpPr>
            <a:spLocks noChangeArrowheads="1"/>
          </p:cNvSpPr>
          <p:nvPr/>
        </p:nvSpPr>
        <p:spPr bwMode="auto">
          <a:xfrm>
            <a:off x="3728864" y="2389832"/>
            <a:ext cx="720080" cy="26601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0" name="Line 15"/>
          <p:cNvSpPr>
            <a:spLocks noChangeShapeType="1"/>
          </p:cNvSpPr>
          <p:nvPr/>
        </p:nvSpPr>
        <p:spPr bwMode="auto">
          <a:xfrm flipH="1">
            <a:off x="3078480" y="2655847"/>
            <a:ext cx="938415" cy="1651993"/>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 name="Ellipse 1"/>
          <p:cNvSpPr/>
          <p:nvPr/>
        </p:nvSpPr>
        <p:spPr>
          <a:xfrm>
            <a:off x="3620852" y="3032907"/>
            <a:ext cx="216024" cy="216122"/>
          </a:xfrm>
          <a:prstGeom prst="ellips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t>1</a:t>
            </a:r>
          </a:p>
        </p:txBody>
      </p:sp>
      <p:sp>
        <p:nvSpPr>
          <p:cNvPr id="14" name="Line 15"/>
          <p:cNvSpPr>
            <a:spLocks noChangeShapeType="1"/>
          </p:cNvSpPr>
          <p:nvPr/>
        </p:nvSpPr>
        <p:spPr bwMode="auto">
          <a:xfrm>
            <a:off x="2601391" y="5299013"/>
            <a:ext cx="47352" cy="485724"/>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12" name="Ellipse 11"/>
          <p:cNvSpPr/>
          <p:nvPr/>
        </p:nvSpPr>
        <p:spPr>
          <a:xfrm>
            <a:off x="2511078" y="5394326"/>
            <a:ext cx="216024" cy="216122"/>
          </a:xfrm>
          <a:prstGeom prst="ellips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t>2</a:t>
            </a:r>
          </a:p>
        </p:txBody>
      </p:sp>
      <p:sp>
        <p:nvSpPr>
          <p:cNvPr id="16" name="Ellipse 15"/>
          <p:cNvSpPr/>
          <p:nvPr/>
        </p:nvSpPr>
        <p:spPr>
          <a:xfrm>
            <a:off x="6325385" y="2625714"/>
            <a:ext cx="171607" cy="171685"/>
          </a:xfrm>
          <a:prstGeom prst="ellips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t>1</a:t>
            </a:r>
          </a:p>
        </p:txBody>
      </p:sp>
      <p:sp>
        <p:nvSpPr>
          <p:cNvPr id="17" name="Ellipse 16"/>
          <p:cNvSpPr/>
          <p:nvPr/>
        </p:nvSpPr>
        <p:spPr>
          <a:xfrm>
            <a:off x="7258240" y="3053991"/>
            <a:ext cx="171607" cy="171685"/>
          </a:xfrm>
          <a:prstGeom prst="ellips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t>2</a:t>
            </a:r>
          </a:p>
        </p:txBody>
      </p:sp>
    </p:spTree>
    <p:extLst>
      <p:ext uri="{BB962C8B-B14F-4D97-AF65-F5344CB8AC3E}">
        <p14:creationId xmlns:p14="http://schemas.microsoft.com/office/powerpoint/2010/main" val="1105820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3925" y="2728614"/>
            <a:ext cx="3561688" cy="240831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825" y="2115866"/>
            <a:ext cx="4924689" cy="268128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292"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Benutzerdaten übernehmen</a:t>
            </a:r>
          </a:p>
        </p:txBody>
      </p:sp>
      <p:sp>
        <p:nvSpPr>
          <p:cNvPr id="12294" name="Rectangle 4"/>
          <p:cNvSpPr>
            <a:spLocks/>
          </p:cNvSpPr>
          <p:nvPr/>
        </p:nvSpPr>
        <p:spPr bwMode="auto">
          <a:xfrm>
            <a:off x="507339" y="1125539"/>
            <a:ext cx="7297076"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Anlegen einer neuen Rolle mit übernommenen Benutzerdaten.</a:t>
            </a:r>
          </a:p>
        </p:txBody>
      </p:sp>
      <p:sp>
        <p:nvSpPr>
          <p:cNvPr id="14" name="Abgerundetes Rechteck 7"/>
          <p:cNvSpPr>
            <a:spLocks noChangeArrowheads="1"/>
          </p:cNvSpPr>
          <p:nvPr/>
        </p:nvSpPr>
        <p:spPr bwMode="auto">
          <a:xfrm>
            <a:off x="560512" y="4977312"/>
            <a:ext cx="4971390" cy="1260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Die Suche nach „Anwender“ (im Namensfeld) ergab einen Treffer. Da die Benutzerrolle nicht stimmt, können Sie zwar die Person nicht übernehmen, aber ihre Daten.</a:t>
            </a:r>
          </a:p>
          <a:p>
            <a:pPr>
              <a:spcAft>
                <a:spcPts val="600"/>
              </a:spcAft>
              <a:buClr>
                <a:srgbClr val="BCCC1A"/>
              </a:buClr>
              <a:defRPr/>
            </a:pPr>
            <a:r>
              <a:rPr lang="de-DE" altLang="de-DE" sz="1400" dirty="0">
                <a:solidFill>
                  <a:srgbClr val="FF9900"/>
                </a:solidFill>
                <a:sym typeface="Wingdings 3" pitchFamily="18" charset="2"/>
              </a:rPr>
              <a:t> </a:t>
            </a:r>
            <a:r>
              <a:rPr lang="de-DE" altLang="de-DE" sz="1400" dirty="0"/>
              <a:t>Klicken Sie direkt auf eine der Spalten rechts neben dem Kästchen, werden die Daten in die Felder übertragen.</a:t>
            </a:r>
            <a:endParaRPr lang="de-DE" altLang="de-DE" sz="1400" dirty="0">
              <a:solidFill>
                <a:srgbClr val="1B367A"/>
              </a:solidFill>
            </a:endParaRPr>
          </a:p>
        </p:txBody>
      </p:sp>
      <p:sp>
        <p:nvSpPr>
          <p:cNvPr id="12297" name="Abgerundetes Rechteck 7"/>
          <p:cNvSpPr>
            <a:spLocks noChangeArrowheads="1"/>
          </p:cNvSpPr>
          <p:nvPr/>
        </p:nvSpPr>
        <p:spPr bwMode="auto">
          <a:xfrm>
            <a:off x="1568624" y="2258566"/>
            <a:ext cx="2079229" cy="1662112"/>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2298" name="Line 15"/>
          <p:cNvSpPr>
            <a:spLocks noChangeShapeType="1"/>
          </p:cNvSpPr>
          <p:nvPr/>
        </p:nvSpPr>
        <p:spPr bwMode="auto">
          <a:xfrm flipV="1">
            <a:off x="1687826" y="3141390"/>
            <a:ext cx="816902" cy="1395412"/>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17" name="Abgerundetes Rechteck 7"/>
          <p:cNvSpPr>
            <a:spLocks noChangeArrowheads="1"/>
          </p:cNvSpPr>
          <p:nvPr/>
        </p:nvSpPr>
        <p:spPr bwMode="auto">
          <a:xfrm>
            <a:off x="5783925" y="5301312"/>
            <a:ext cx="3561563" cy="936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Benutzername, Passwort und Benutzer-rolle müssen Sie ändern / neu eintragen. Nach der obligatorischen Suche können Sie auf </a:t>
            </a:r>
            <a:r>
              <a:rPr lang="de-DE" altLang="de-DE" sz="1400" b="1" dirty="0"/>
              <a:t>Anlegen</a:t>
            </a:r>
            <a:r>
              <a:rPr lang="de-DE" altLang="de-DE" sz="1400" dirty="0"/>
              <a:t> klicken.</a:t>
            </a:r>
            <a:endParaRPr lang="de-DE" altLang="de-DE" sz="1400" dirty="0">
              <a:solidFill>
                <a:srgbClr val="1B367A"/>
              </a:solidFill>
            </a:endParaRPr>
          </a:p>
        </p:txBody>
      </p:sp>
      <p:sp>
        <p:nvSpPr>
          <p:cNvPr id="12300" name="Abgerundetes Rechteck 7"/>
          <p:cNvSpPr>
            <a:spLocks noChangeArrowheads="1"/>
          </p:cNvSpPr>
          <p:nvPr/>
        </p:nvSpPr>
        <p:spPr bwMode="auto">
          <a:xfrm>
            <a:off x="7141026" y="3367723"/>
            <a:ext cx="897731" cy="67627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2301" name="Oval 6"/>
          <p:cNvSpPr>
            <a:spLocks noChangeAspect="1" noChangeArrowheads="1"/>
          </p:cNvSpPr>
          <p:nvPr/>
        </p:nvSpPr>
        <p:spPr bwMode="auto">
          <a:xfrm>
            <a:off x="7818279" y="4602480"/>
            <a:ext cx="301758" cy="283348"/>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9471" y="1268413"/>
            <a:ext cx="1499248" cy="1144587"/>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66201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2276450"/>
            <a:ext cx="7135999" cy="2664718"/>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3315" name="Text Box 4"/>
          <p:cNvSpPr txBox="1">
            <a:spLocks noChangeArrowheads="1"/>
          </p:cNvSpPr>
          <p:nvPr/>
        </p:nvSpPr>
        <p:spPr bwMode="auto">
          <a:xfrm>
            <a:off x="507340" y="1125538"/>
            <a:ext cx="89280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Das Ändern der organisationsspezifischen Daten einer </a:t>
            </a:r>
            <a:br>
              <a:rPr lang="de-DE" altLang="de-DE" dirty="0"/>
            </a:br>
            <a:r>
              <a:rPr lang="de-DE" altLang="de-DE" dirty="0"/>
              <a:t>Benutzerrolle ist unabhängig von der „Hierarchie“ Ihrer</a:t>
            </a:r>
            <a:br>
              <a:rPr lang="de-DE" altLang="de-DE" dirty="0"/>
            </a:br>
            <a:r>
              <a:rPr lang="de-DE" altLang="de-DE" dirty="0" err="1"/>
              <a:t>Supervisorenrolle</a:t>
            </a:r>
            <a:r>
              <a:rPr lang="de-DE" altLang="de-DE" dirty="0"/>
              <a:t>. </a:t>
            </a:r>
          </a:p>
        </p:txBody>
      </p:sp>
      <p:sp>
        <p:nvSpPr>
          <p:cNvPr id="13316" name="Titel 1"/>
          <p:cNvSpPr>
            <a:spLocks/>
          </p:cNvSpPr>
          <p:nvPr/>
        </p:nvSpPr>
        <p:spPr bwMode="auto">
          <a:xfrm>
            <a:off x="504000" y="333376"/>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Benutzerdaten bearbeiten</a:t>
            </a:r>
          </a:p>
        </p:txBody>
      </p:sp>
      <p:sp>
        <p:nvSpPr>
          <p:cNvPr id="13318" name="Abgerundetes Rechteck 7"/>
          <p:cNvSpPr>
            <a:spLocks noChangeArrowheads="1"/>
          </p:cNvSpPr>
          <p:nvPr/>
        </p:nvSpPr>
        <p:spPr bwMode="auto">
          <a:xfrm>
            <a:off x="2036498" y="4540488"/>
            <a:ext cx="1468702" cy="354009"/>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3319" name="Oval 6"/>
          <p:cNvSpPr>
            <a:spLocks noChangeAspect="1" noChangeArrowheads="1"/>
          </p:cNvSpPr>
          <p:nvPr/>
        </p:nvSpPr>
        <p:spPr bwMode="auto">
          <a:xfrm>
            <a:off x="686329" y="2728834"/>
            <a:ext cx="370311" cy="346246"/>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3" name="Abgerundetes Rechteck 7"/>
          <p:cNvSpPr>
            <a:spLocks noChangeArrowheads="1"/>
          </p:cNvSpPr>
          <p:nvPr/>
        </p:nvSpPr>
        <p:spPr bwMode="auto">
          <a:xfrm>
            <a:off x="631825" y="5445224"/>
            <a:ext cx="4177159" cy="720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Bis auf den Benutzernamen können Sie alle Feldeinträge ändern. Auf diesem Weg können Sie auch das Passwort zurücksetzen.</a:t>
            </a:r>
            <a:endParaRPr lang="de-DE" altLang="de-DE" sz="1400" dirty="0">
              <a:solidFill>
                <a:srgbClr val="1B367A"/>
              </a:solidFill>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05327" y="1264221"/>
            <a:ext cx="1440285" cy="1172325"/>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102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1341" y="3177906"/>
            <a:ext cx="4012847" cy="3059382"/>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9531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520" y="3139152"/>
            <a:ext cx="7025749" cy="309816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339" name="Abgerundetes Rechteck 7"/>
          <p:cNvSpPr>
            <a:spLocks noChangeArrowheads="1"/>
          </p:cNvSpPr>
          <p:nvPr/>
        </p:nvSpPr>
        <p:spPr bwMode="auto">
          <a:xfrm>
            <a:off x="5385048" y="5842000"/>
            <a:ext cx="1255830" cy="325968"/>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4340" name="Oval 6"/>
          <p:cNvSpPr>
            <a:spLocks noChangeAspect="1" noChangeArrowheads="1"/>
          </p:cNvSpPr>
          <p:nvPr/>
        </p:nvSpPr>
        <p:spPr bwMode="auto">
          <a:xfrm>
            <a:off x="2694712" y="3906733"/>
            <a:ext cx="398992" cy="37465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4341" name="Text Box 4"/>
          <p:cNvSpPr txBox="1">
            <a:spLocks noChangeArrowheads="1"/>
          </p:cNvSpPr>
          <p:nvPr/>
        </p:nvSpPr>
        <p:spPr bwMode="auto">
          <a:xfrm>
            <a:off x="507340" y="1125538"/>
            <a:ext cx="89280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Vor dem Löschen prüft das Programm, ob diese Person mit dieser Rolle noch an anderen Organisationseinheiten oder Arbeitsplanern berechtigt ist. Ist das der Fall, wird sie ohne Nachfrage gelöscht.</a:t>
            </a:r>
          </a:p>
          <a:p>
            <a:pPr eaLnBrk="1" hangingPunct="1"/>
            <a:r>
              <a:rPr lang="de-DE" altLang="de-DE" dirty="0"/>
              <a:t>Ist sie nur noch an dieser einen Stelle angelegt, wird darauf hingewiesen, und Sie müssen das Löschen bestätigen.</a:t>
            </a:r>
          </a:p>
        </p:txBody>
      </p:sp>
      <p:sp>
        <p:nvSpPr>
          <p:cNvPr id="14342" name="Titel 1"/>
          <p:cNvSpPr>
            <a:spLocks/>
          </p:cNvSpPr>
          <p:nvPr/>
        </p:nvSpPr>
        <p:spPr bwMode="auto">
          <a:xfrm>
            <a:off x="504000" y="333376"/>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Benutzer löschen</a:t>
            </a:r>
          </a:p>
        </p:txBody>
      </p:sp>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4363" y="4005064"/>
            <a:ext cx="5151125" cy="1538305"/>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6682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2302490"/>
            <a:ext cx="6822412" cy="393482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362" name="Inhaltsplatzhalter 2"/>
          <p:cNvSpPr>
            <a:spLocks/>
          </p:cNvSpPr>
          <p:nvPr/>
        </p:nvSpPr>
        <p:spPr bwMode="auto">
          <a:xfrm>
            <a:off x="507339" y="1125538"/>
            <a:ext cx="8928000"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Wechsel innerhalb eines Arbeitsplaners (Anwender </a:t>
            </a:r>
            <a:r>
              <a:rPr lang="de-DE" altLang="de-DE" dirty="0">
                <a:sym typeface="Wingdings" pitchFamily="2" charset="2"/>
              </a:rPr>
              <a:t></a:t>
            </a:r>
            <a:r>
              <a:rPr lang="de-DE" altLang="de-DE" dirty="0"/>
              <a:t> Lesender     Arbeitsplaner) oder einer Organisationseinheit (Supervisor </a:t>
            </a:r>
            <a:r>
              <a:rPr lang="de-DE" altLang="de-DE" dirty="0">
                <a:sym typeface="Wingdings" pitchFamily="2" charset="2"/>
              </a:rPr>
              <a:t></a:t>
            </a:r>
            <a:r>
              <a:rPr lang="de-DE" altLang="de-DE" dirty="0"/>
              <a:t> Lesender Organisationseinheit)</a:t>
            </a:r>
            <a:endParaRPr lang="de-DE" altLang="de-DE" dirty="0">
              <a:solidFill>
                <a:schemeClr val="tx1"/>
              </a:solidFill>
            </a:endParaRPr>
          </a:p>
        </p:txBody>
      </p:sp>
      <p:sp>
        <p:nvSpPr>
          <p:cNvPr id="15363" name="Text Box 4"/>
          <p:cNvSpPr txBox="1">
            <a:spLocks noChangeArrowheads="1"/>
          </p:cNvSpPr>
          <p:nvPr/>
        </p:nvSpPr>
        <p:spPr bwMode="auto">
          <a:xfrm>
            <a:off x="1052513" y="693738"/>
            <a:ext cx="772358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Bef>
                <a:spcPct val="50000"/>
              </a:spcBef>
              <a:spcAft>
                <a:spcPct val="0"/>
              </a:spcAft>
              <a:buClrTx/>
              <a:buFontTx/>
              <a:buNone/>
            </a:pPr>
            <a:endParaRPr lang="de-DE" altLang="de-DE" sz="1800">
              <a:solidFill>
                <a:schemeClr val="tx1"/>
              </a:solidFill>
            </a:endParaRPr>
          </a:p>
        </p:txBody>
      </p:sp>
      <p:sp>
        <p:nvSpPr>
          <p:cNvPr id="15364" name="Titel 1"/>
          <p:cNvSpPr>
            <a:spLocks/>
          </p:cNvSpPr>
          <p:nvPr/>
        </p:nvSpPr>
        <p:spPr bwMode="auto">
          <a:xfrm>
            <a:off x="504000" y="333376"/>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Benutzerrollenwechsel (Variante 1)</a:t>
            </a:r>
          </a:p>
        </p:txBody>
      </p:sp>
      <p:sp>
        <p:nvSpPr>
          <p:cNvPr id="15368" name="Abgerundetes Rechteck 7"/>
          <p:cNvSpPr>
            <a:spLocks noChangeArrowheads="1"/>
          </p:cNvSpPr>
          <p:nvPr/>
        </p:nvSpPr>
        <p:spPr bwMode="auto">
          <a:xfrm>
            <a:off x="3804495" y="5865814"/>
            <a:ext cx="1346625" cy="30130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5" name="Abgerundetes Rechteck 7"/>
          <p:cNvSpPr>
            <a:spLocks noChangeArrowheads="1"/>
          </p:cNvSpPr>
          <p:nvPr/>
        </p:nvSpPr>
        <p:spPr bwMode="auto">
          <a:xfrm>
            <a:off x="5281349" y="5157248"/>
            <a:ext cx="4064139" cy="504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Setzen Sie im Fenster </a:t>
            </a:r>
            <a:r>
              <a:rPr lang="de-DE" altLang="de-DE" sz="1400" b="1" dirty="0"/>
              <a:t>Benutzer bearbeiten</a:t>
            </a:r>
            <a:r>
              <a:rPr lang="de-DE" altLang="de-DE" sz="1400" dirty="0"/>
              <a:t> das Häkchen bei der anderen Rolle.</a:t>
            </a:r>
            <a:endParaRPr lang="de-DE" altLang="de-DE" sz="1400" dirty="0">
              <a:solidFill>
                <a:srgbClr val="1B367A"/>
              </a:solidFill>
            </a:endParaRPr>
          </a:p>
        </p:txBody>
      </p:sp>
      <p:sp>
        <p:nvSpPr>
          <p:cNvPr id="12" name="Oval 6"/>
          <p:cNvSpPr>
            <a:spLocks noChangeAspect="1" noChangeArrowheads="1"/>
          </p:cNvSpPr>
          <p:nvPr/>
        </p:nvSpPr>
        <p:spPr bwMode="auto">
          <a:xfrm>
            <a:off x="2596409" y="3023474"/>
            <a:ext cx="370311" cy="346246"/>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pic>
        <p:nvPicPr>
          <p:cNvPr id="4101"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921184" y="2110875"/>
            <a:ext cx="4424429" cy="2883354"/>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Oval 6"/>
          <p:cNvSpPr>
            <a:spLocks noChangeAspect="1" noChangeArrowheads="1"/>
          </p:cNvSpPr>
          <p:nvPr/>
        </p:nvSpPr>
        <p:spPr bwMode="auto">
          <a:xfrm>
            <a:off x="6341361" y="4096778"/>
            <a:ext cx="370311" cy="346246"/>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Tree>
    <p:extLst>
      <p:ext uri="{BB962C8B-B14F-4D97-AF65-F5344CB8AC3E}">
        <p14:creationId xmlns:p14="http://schemas.microsoft.com/office/powerpoint/2010/main" val="1093828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2169319"/>
            <a:ext cx="8720964" cy="406796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387" name="Inhaltsplatzhalter 2"/>
          <p:cNvSpPr>
            <a:spLocks/>
          </p:cNvSpPr>
          <p:nvPr/>
        </p:nvSpPr>
        <p:spPr bwMode="auto">
          <a:xfrm>
            <a:off x="507339" y="1125538"/>
            <a:ext cx="8928000"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marL="263525" indent="-263525" eaLnBrk="1" hangingPunct="1"/>
            <a:r>
              <a:rPr lang="de-DE" altLang="de-DE" dirty="0"/>
              <a:t>Sind Sie nicht berechtigt, einen Rollenwechsel durchzuführen, sind die Benutzerrollen ausgegraut und es wird ein Hinweis angezeigt.</a:t>
            </a:r>
          </a:p>
        </p:txBody>
      </p:sp>
      <p:sp>
        <p:nvSpPr>
          <p:cNvPr id="16388" name="Text Box 4"/>
          <p:cNvSpPr txBox="1">
            <a:spLocks noChangeArrowheads="1"/>
          </p:cNvSpPr>
          <p:nvPr/>
        </p:nvSpPr>
        <p:spPr bwMode="auto">
          <a:xfrm>
            <a:off x="1052513" y="693738"/>
            <a:ext cx="772358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Bef>
                <a:spcPct val="50000"/>
              </a:spcBef>
              <a:spcAft>
                <a:spcPct val="0"/>
              </a:spcAft>
              <a:buClrTx/>
              <a:buFontTx/>
              <a:buNone/>
            </a:pPr>
            <a:endParaRPr lang="de-DE" altLang="de-DE" sz="1800">
              <a:solidFill>
                <a:schemeClr val="tx1"/>
              </a:solidFill>
            </a:endParaRPr>
          </a:p>
        </p:txBody>
      </p:sp>
      <p:sp>
        <p:nvSpPr>
          <p:cNvPr id="16389" name="Titel 1"/>
          <p:cNvSpPr>
            <a:spLocks/>
          </p:cNvSpPr>
          <p:nvPr/>
        </p:nvSpPr>
        <p:spPr bwMode="auto">
          <a:xfrm>
            <a:off x="504000" y="333376"/>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Benutzerrollenwechsel (Variante 1)</a:t>
            </a:r>
          </a:p>
        </p:txBody>
      </p:sp>
      <p:sp>
        <p:nvSpPr>
          <p:cNvPr id="11" name="Oval 6"/>
          <p:cNvSpPr>
            <a:spLocks noChangeAspect="1" noChangeArrowheads="1"/>
          </p:cNvSpPr>
          <p:nvPr/>
        </p:nvSpPr>
        <p:spPr bwMode="auto">
          <a:xfrm>
            <a:off x="2389624" y="5085337"/>
            <a:ext cx="404376" cy="378097"/>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Tree>
    <p:extLst>
      <p:ext uri="{BB962C8B-B14F-4D97-AF65-F5344CB8AC3E}">
        <p14:creationId xmlns:p14="http://schemas.microsoft.com/office/powerpoint/2010/main" val="21491997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406" y="1958661"/>
            <a:ext cx="7485945" cy="4278651"/>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8024" y="2457466"/>
            <a:ext cx="4471385" cy="3278258"/>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411" name="Inhaltsplatzhalter 2"/>
          <p:cNvSpPr>
            <a:spLocks/>
          </p:cNvSpPr>
          <p:nvPr/>
        </p:nvSpPr>
        <p:spPr bwMode="auto">
          <a:xfrm>
            <a:off x="507339" y="1125538"/>
            <a:ext cx="8928000"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ts val="400"/>
              </a:spcAft>
            </a:pPr>
            <a:r>
              <a:rPr lang="de-DE" altLang="de-DE" dirty="0">
                <a:solidFill>
                  <a:schemeClr val="tx1"/>
                </a:solidFill>
                <a:sym typeface="Wingdings 3" pitchFamily="18" charset="2"/>
              </a:rPr>
              <a:t>Übergreifender Wechsel zwischen den Rollen des Arbeitsplaners und den Rollen der Organisationseinheit.</a:t>
            </a:r>
            <a:endParaRPr lang="de-DE" altLang="de-DE" dirty="0">
              <a:solidFill>
                <a:schemeClr val="tx1"/>
              </a:solidFill>
            </a:endParaRPr>
          </a:p>
        </p:txBody>
      </p:sp>
      <p:sp>
        <p:nvSpPr>
          <p:cNvPr id="17412" name="Text Box 4"/>
          <p:cNvSpPr txBox="1">
            <a:spLocks noChangeArrowheads="1"/>
          </p:cNvSpPr>
          <p:nvPr/>
        </p:nvSpPr>
        <p:spPr bwMode="auto">
          <a:xfrm>
            <a:off x="1052513" y="693738"/>
            <a:ext cx="772358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Bef>
                <a:spcPct val="50000"/>
              </a:spcBef>
              <a:spcAft>
                <a:spcPct val="0"/>
              </a:spcAft>
              <a:buClrTx/>
              <a:buFontTx/>
              <a:buNone/>
            </a:pPr>
            <a:endParaRPr lang="de-DE" altLang="de-DE" sz="1800">
              <a:solidFill>
                <a:schemeClr val="tx1"/>
              </a:solidFill>
            </a:endParaRPr>
          </a:p>
        </p:txBody>
      </p:sp>
      <p:sp>
        <p:nvSpPr>
          <p:cNvPr id="17413" name="Titel 1"/>
          <p:cNvSpPr>
            <a:spLocks/>
          </p:cNvSpPr>
          <p:nvPr/>
        </p:nvSpPr>
        <p:spPr bwMode="auto">
          <a:xfrm>
            <a:off x="504000" y="333376"/>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Benutzerrollenwechsel (Variante 2)</a:t>
            </a:r>
          </a:p>
        </p:txBody>
      </p:sp>
      <p:sp>
        <p:nvSpPr>
          <p:cNvPr id="17417" name="Abgerundetes Rechteck 7"/>
          <p:cNvSpPr>
            <a:spLocks noChangeArrowheads="1"/>
          </p:cNvSpPr>
          <p:nvPr/>
        </p:nvSpPr>
        <p:spPr bwMode="auto">
          <a:xfrm>
            <a:off x="5835700" y="2606360"/>
            <a:ext cx="763588" cy="261937"/>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7415" name="Abgerundetes Rechteck 7"/>
          <p:cNvSpPr>
            <a:spLocks noChangeArrowheads="1"/>
          </p:cNvSpPr>
          <p:nvPr/>
        </p:nvSpPr>
        <p:spPr bwMode="auto">
          <a:xfrm>
            <a:off x="2344077" y="5893118"/>
            <a:ext cx="1110323" cy="294322"/>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7418" name="Abgerundetes Rechteck 7"/>
          <p:cNvSpPr>
            <a:spLocks noChangeArrowheads="1"/>
          </p:cNvSpPr>
          <p:nvPr/>
        </p:nvSpPr>
        <p:spPr bwMode="auto">
          <a:xfrm>
            <a:off x="4838272" y="4894263"/>
            <a:ext cx="4483922" cy="298450"/>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3" name="Abgerundetes Rechteck 7"/>
          <p:cNvSpPr>
            <a:spLocks noChangeArrowheads="1"/>
          </p:cNvSpPr>
          <p:nvPr/>
        </p:nvSpPr>
        <p:spPr bwMode="auto">
          <a:xfrm>
            <a:off x="4838024" y="5378530"/>
            <a:ext cx="763588" cy="261937"/>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1" name="Abgerundetes Rechteck 7"/>
          <p:cNvSpPr>
            <a:spLocks noChangeArrowheads="1"/>
          </p:cNvSpPr>
          <p:nvPr/>
        </p:nvSpPr>
        <p:spPr bwMode="auto">
          <a:xfrm>
            <a:off x="4866615" y="4123680"/>
            <a:ext cx="556285" cy="216024"/>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2" name="Line 15"/>
          <p:cNvSpPr>
            <a:spLocks noChangeShapeType="1"/>
          </p:cNvSpPr>
          <p:nvPr/>
        </p:nvSpPr>
        <p:spPr bwMode="auto">
          <a:xfrm flipH="1">
            <a:off x="5219818" y="2924945"/>
            <a:ext cx="885309" cy="1198735"/>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14" name="Ellipse 13"/>
          <p:cNvSpPr/>
          <p:nvPr/>
        </p:nvSpPr>
        <p:spPr>
          <a:xfrm>
            <a:off x="5677385" y="3235551"/>
            <a:ext cx="216024" cy="216122"/>
          </a:xfrm>
          <a:prstGeom prst="ellips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t>1</a:t>
            </a:r>
          </a:p>
        </p:txBody>
      </p:sp>
      <p:sp>
        <p:nvSpPr>
          <p:cNvPr id="15" name="Line 15"/>
          <p:cNvSpPr>
            <a:spLocks noChangeShapeType="1"/>
          </p:cNvSpPr>
          <p:nvPr/>
        </p:nvSpPr>
        <p:spPr bwMode="auto">
          <a:xfrm>
            <a:off x="5133019" y="5013176"/>
            <a:ext cx="29653" cy="462419"/>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16" name="Ellipse 15"/>
          <p:cNvSpPr/>
          <p:nvPr/>
        </p:nvSpPr>
        <p:spPr>
          <a:xfrm>
            <a:off x="5054660" y="5085185"/>
            <a:ext cx="216024" cy="216122"/>
          </a:xfrm>
          <a:prstGeom prst="ellips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t>2</a:t>
            </a:r>
          </a:p>
        </p:txBody>
      </p:sp>
    </p:spTree>
    <p:extLst>
      <p:ext uri="{BB962C8B-B14F-4D97-AF65-F5344CB8AC3E}">
        <p14:creationId xmlns:p14="http://schemas.microsoft.com/office/powerpoint/2010/main" val="3560711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520" y="4581128"/>
            <a:ext cx="8694614" cy="1646825"/>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8434" name="Inhaltsplatzhalter 2"/>
          <p:cNvSpPr>
            <a:spLocks/>
          </p:cNvSpPr>
          <p:nvPr/>
        </p:nvSpPr>
        <p:spPr bwMode="auto">
          <a:xfrm>
            <a:off x="507339" y="1125538"/>
            <a:ext cx="8928000"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marL="263525" indent="-263525" eaLnBrk="1" hangingPunct="1"/>
            <a:r>
              <a:rPr lang="de-DE" altLang="de-DE" dirty="0"/>
              <a:t>Das Programm macht auf den Rollen-</a:t>
            </a:r>
            <a:br>
              <a:rPr lang="de-DE" altLang="de-DE" dirty="0"/>
            </a:br>
            <a:r>
              <a:rPr lang="de-DE" altLang="de-DE" dirty="0" err="1"/>
              <a:t>wechsel</a:t>
            </a:r>
            <a:r>
              <a:rPr lang="de-DE" altLang="de-DE" dirty="0"/>
              <a:t> aufmerksam und fragt nach </a:t>
            </a:r>
            <a:br>
              <a:rPr lang="de-DE" altLang="de-DE" dirty="0"/>
            </a:br>
            <a:r>
              <a:rPr lang="de-DE" altLang="de-DE" dirty="0"/>
              <a:t>der Benutzerrolle, mit der die Person</a:t>
            </a:r>
            <a:br>
              <a:rPr lang="de-DE" altLang="de-DE" dirty="0"/>
            </a:br>
            <a:r>
              <a:rPr lang="de-DE" altLang="de-DE" dirty="0"/>
              <a:t>künftig tätig sein soll.</a:t>
            </a:r>
          </a:p>
          <a:p>
            <a:pPr marL="263525" indent="-263525" eaLnBrk="1" hangingPunct="1"/>
            <a:r>
              <a:rPr lang="de-DE" altLang="de-DE" dirty="0"/>
              <a:t>Bestätigen Sie, erscheint der Hinweis:</a:t>
            </a:r>
          </a:p>
        </p:txBody>
      </p:sp>
      <p:sp>
        <p:nvSpPr>
          <p:cNvPr id="18435" name="Text Box 4"/>
          <p:cNvSpPr txBox="1">
            <a:spLocks noChangeArrowheads="1"/>
          </p:cNvSpPr>
          <p:nvPr/>
        </p:nvSpPr>
        <p:spPr bwMode="auto">
          <a:xfrm>
            <a:off x="1052513" y="693738"/>
            <a:ext cx="772358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Bef>
                <a:spcPct val="50000"/>
              </a:spcBef>
              <a:spcAft>
                <a:spcPct val="0"/>
              </a:spcAft>
              <a:buClrTx/>
              <a:buFontTx/>
              <a:buNone/>
            </a:pPr>
            <a:endParaRPr lang="de-DE" altLang="de-DE" sz="1800">
              <a:solidFill>
                <a:schemeClr val="tx1"/>
              </a:solidFill>
            </a:endParaRPr>
          </a:p>
        </p:txBody>
      </p:sp>
      <p:sp>
        <p:nvSpPr>
          <p:cNvPr id="18436" name="Titel 1"/>
          <p:cNvSpPr>
            <a:spLocks/>
          </p:cNvSpPr>
          <p:nvPr/>
        </p:nvSpPr>
        <p:spPr bwMode="auto">
          <a:xfrm>
            <a:off x="504000" y="333376"/>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None/>
            </a:pPr>
            <a:r>
              <a:rPr lang="de-DE" altLang="de-DE" sz="2600" b="1" dirty="0"/>
              <a:t>Benutzerrollenwechsel (Variante 2)</a:t>
            </a:r>
          </a:p>
          <a:p>
            <a:pPr eaLnBrk="1" hangingPunct="1">
              <a:spcAft>
                <a:spcPct val="0"/>
              </a:spcAft>
              <a:buClrTx/>
              <a:buFontTx/>
              <a:buNone/>
            </a:pPr>
            <a:endParaRPr lang="de-DE" altLang="de-DE" sz="2600" b="1" dirty="0"/>
          </a:p>
        </p:txBody>
      </p:sp>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5047" y="1268414"/>
            <a:ext cx="3942087" cy="1533034"/>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5351" y="2996952"/>
            <a:ext cx="8471586" cy="1422648"/>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2" name="Abgerundetes Rechteck 7"/>
          <p:cNvSpPr>
            <a:spLocks noChangeArrowheads="1"/>
          </p:cNvSpPr>
          <p:nvPr/>
        </p:nvSpPr>
        <p:spPr bwMode="auto">
          <a:xfrm>
            <a:off x="3080792" y="5445224"/>
            <a:ext cx="5184576" cy="720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err="1"/>
              <a:t>AntonLesender</a:t>
            </a:r>
            <a:r>
              <a:rPr lang="de-DE" altLang="de-DE" sz="1400" dirty="0"/>
              <a:t> wird mit dem Rollenwechsel aus der Benutzerverwaltung des Arbeitsplaners entfernt und neu angelegt in der Benutzerverwaltung der Organisationseinheit.</a:t>
            </a:r>
          </a:p>
        </p:txBody>
      </p:sp>
      <p:sp>
        <p:nvSpPr>
          <p:cNvPr id="3" name="Bogen 2"/>
          <p:cNvSpPr/>
          <p:nvPr/>
        </p:nvSpPr>
        <p:spPr>
          <a:xfrm rot="18854429" flipV="1">
            <a:off x="1509220" y="5420560"/>
            <a:ext cx="763160" cy="714415"/>
          </a:xfrm>
          <a:prstGeom prst="arc">
            <a:avLst>
              <a:gd name="adj1" fmla="val 14641489"/>
              <a:gd name="adj2" fmla="val 875178"/>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latin typeface="Arial" charset="0"/>
              <a:cs typeface="Arial" charset="0"/>
            </a:endParaRPr>
          </a:p>
        </p:txBody>
      </p:sp>
    </p:spTree>
    <p:extLst>
      <p:ext uri="{BB962C8B-B14F-4D97-AF65-F5344CB8AC3E}">
        <p14:creationId xmlns:p14="http://schemas.microsoft.com/office/powerpoint/2010/main" val="38313321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Inhaltsplatzhalter 2"/>
          <p:cNvSpPr>
            <a:spLocks/>
          </p:cNvSpPr>
          <p:nvPr/>
        </p:nvSpPr>
        <p:spPr bwMode="auto">
          <a:xfrm>
            <a:off x="507339" y="1125538"/>
            <a:ext cx="8928000"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marL="263525" indent="-263525" eaLnBrk="1" hangingPunct="1">
              <a:defRPr/>
            </a:pPr>
            <a:r>
              <a:rPr lang="de-DE" altLang="de-DE" dirty="0"/>
              <a:t>Sofern die IT-Administration </a:t>
            </a:r>
            <a:br>
              <a:rPr lang="de-DE" altLang="de-DE" dirty="0"/>
            </a:br>
            <a:r>
              <a:rPr lang="de-DE" altLang="de-DE" dirty="0"/>
              <a:t>die LDAP-Konfiguration im </a:t>
            </a:r>
            <a:br>
              <a:rPr lang="de-DE" altLang="de-DE" dirty="0"/>
            </a:br>
            <a:r>
              <a:rPr lang="de-DE" altLang="de-DE" dirty="0"/>
              <a:t>Rahmen der Installation </a:t>
            </a:r>
            <a:br>
              <a:rPr lang="de-DE" altLang="de-DE" dirty="0"/>
            </a:br>
            <a:r>
              <a:rPr lang="de-DE" altLang="de-DE" dirty="0"/>
              <a:t>angelegt hat, wird im Fenster </a:t>
            </a:r>
            <a:br>
              <a:rPr lang="de-DE" altLang="de-DE" dirty="0"/>
            </a:br>
            <a:r>
              <a:rPr lang="de-DE" altLang="de-DE" dirty="0"/>
              <a:t>zusätzlich das Feld bzw. die </a:t>
            </a:r>
            <a:br>
              <a:rPr lang="de-DE" altLang="de-DE" dirty="0"/>
            </a:br>
            <a:r>
              <a:rPr lang="de-DE" altLang="de-DE" dirty="0"/>
              <a:t>Checkbox </a:t>
            </a:r>
            <a:br>
              <a:rPr lang="de-DE" altLang="de-DE" dirty="0"/>
            </a:br>
            <a:br>
              <a:rPr lang="de-DE" altLang="de-DE" sz="500" dirty="0"/>
            </a:br>
            <a:br>
              <a:rPr lang="de-DE" altLang="de-DE" dirty="0"/>
            </a:br>
            <a:r>
              <a:rPr lang="de-DE" altLang="de-DE" dirty="0"/>
              <a:t>angezeigt.</a:t>
            </a:r>
          </a:p>
          <a:p>
            <a:pPr marL="263525" indent="-263525" eaLnBrk="1" hangingPunct="1">
              <a:defRPr/>
            </a:pPr>
            <a:r>
              <a:rPr lang="de-DE" altLang="de-DE" dirty="0"/>
              <a:t>Die beiden Felder für die</a:t>
            </a:r>
            <a:br>
              <a:rPr lang="de-DE" altLang="de-DE" dirty="0"/>
            </a:br>
            <a:r>
              <a:rPr lang="de-DE" altLang="de-DE" dirty="0"/>
              <a:t>Passworteingabe sind aus-</a:t>
            </a:r>
            <a:br>
              <a:rPr lang="de-DE" altLang="de-DE" dirty="0"/>
            </a:br>
            <a:r>
              <a:rPr lang="de-DE" altLang="de-DE" dirty="0"/>
              <a:t>gegraut.</a:t>
            </a:r>
          </a:p>
          <a:p>
            <a:pPr marL="263525" indent="-263525" eaLnBrk="1" hangingPunct="1">
              <a:defRPr/>
            </a:pPr>
            <a:r>
              <a:rPr lang="de-DE" altLang="de-DE" dirty="0"/>
              <a:t>Das Passwort der LDAP-Authentifizierung kann nicht im Programm bearbeitet/zurückgesetzt werden.</a:t>
            </a:r>
          </a:p>
          <a:p>
            <a:pPr marL="263525" indent="-263525" eaLnBrk="1" hangingPunct="1"/>
            <a:endParaRPr lang="de-DE" altLang="de-DE" dirty="0"/>
          </a:p>
        </p:txBody>
      </p:sp>
      <p:sp>
        <p:nvSpPr>
          <p:cNvPr id="18435" name="Text Box 4"/>
          <p:cNvSpPr txBox="1">
            <a:spLocks noChangeArrowheads="1"/>
          </p:cNvSpPr>
          <p:nvPr/>
        </p:nvSpPr>
        <p:spPr bwMode="auto">
          <a:xfrm>
            <a:off x="1052513" y="693738"/>
            <a:ext cx="772358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Bef>
                <a:spcPct val="50000"/>
              </a:spcBef>
              <a:spcAft>
                <a:spcPct val="0"/>
              </a:spcAft>
              <a:buClrTx/>
              <a:buFontTx/>
              <a:buNone/>
            </a:pPr>
            <a:endParaRPr lang="de-DE" altLang="de-DE" sz="1800">
              <a:solidFill>
                <a:schemeClr val="tx1"/>
              </a:solidFill>
            </a:endParaRPr>
          </a:p>
        </p:txBody>
      </p:sp>
      <p:sp>
        <p:nvSpPr>
          <p:cNvPr id="18436" name="Titel 1"/>
          <p:cNvSpPr>
            <a:spLocks/>
          </p:cNvSpPr>
          <p:nvPr/>
        </p:nvSpPr>
        <p:spPr bwMode="auto">
          <a:xfrm>
            <a:off x="504000" y="333376"/>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None/>
            </a:pPr>
            <a:r>
              <a:rPr lang="de-DE" altLang="de-DE" sz="2600" b="1" dirty="0"/>
              <a:t>Benutzer anlegen: LDAP-Authentifizierung</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0124" y="1268413"/>
            <a:ext cx="4964278" cy="3024683"/>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2441" y="3019812"/>
            <a:ext cx="2945454" cy="3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Abgerundetes Rechteck 8"/>
          <p:cNvSpPr>
            <a:spLocks noChangeArrowheads="1"/>
          </p:cNvSpPr>
          <p:nvPr/>
        </p:nvSpPr>
        <p:spPr bwMode="auto">
          <a:xfrm>
            <a:off x="8064501" y="1860549"/>
            <a:ext cx="1273174" cy="25717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990000"/>
              </a:solidFill>
            </a:endParaRPr>
          </a:p>
        </p:txBody>
      </p:sp>
    </p:spTree>
    <p:extLst>
      <p:ext uri="{BB962C8B-B14F-4D97-AF65-F5344CB8AC3E}">
        <p14:creationId xmlns:p14="http://schemas.microsoft.com/office/powerpoint/2010/main" val="3089078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9"/>
          <p:cNvSpPr>
            <a:spLocks/>
          </p:cNvSpPr>
          <p:nvPr/>
        </p:nvSpPr>
        <p:spPr bwMode="auto">
          <a:xfrm>
            <a:off x="507340" y="1124744"/>
            <a:ext cx="8928000" cy="136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Sie können auf eine oder mehrere Organisationseinheiten berechtigt werden. </a:t>
            </a:r>
          </a:p>
          <a:p>
            <a:pPr eaLnBrk="1" hangingPunct="1"/>
            <a:r>
              <a:rPr lang="de-DE" altLang="de-DE" dirty="0"/>
              <a:t>Sie haben einen persönlichen Benutzerbereich.</a:t>
            </a:r>
          </a:p>
          <a:p>
            <a:pPr eaLnBrk="1" hangingPunct="1"/>
            <a:r>
              <a:rPr lang="de-DE" altLang="de-DE" dirty="0"/>
              <a:t>Sie legen die Organisationsstrukturen an und halten sie aktuell.</a:t>
            </a:r>
          </a:p>
          <a:p>
            <a:pPr eaLnBrk="1" hangingPunct="1"/>
            <a:r>
              <a:rPr lang="de-DE" altLang="de-DE" dirty="0"/>
              <a:t>Sie verwalten die Benutzerrollen.</a:t>
            </a:r>
          </a:p>
          <a:p>
            <a:pPr eaLnBrk="1" hangingPunct="1"/>
            <a:r>
              <a:rPr lang="de-DE" altLang="de-DE" dirty="0"/>
              <a:t>Sie stellen im Betriebsspezifischen Inhalt Prüflisten und Dokumente zur Verfügung.</a:t>
            </a:r>
          </a:p>
        </p:txBody>
      </p:sp>
      <p:sp>
        <p:nvSpPr>
          <p:cNvPr id="5" name="Titel 1"/>
          <p:cNvSpPr>
            <a:spLocks/>
          </p:cNvSpPr>
          <p:nvPr/>
        </p:nvSpPr>
        <p:spPr bwMode="auto">
          <a:xfrm>
            <a:off x="504000" y="334800"/>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Aufgaben und Berechtigungen</a:t>
            </a:r>
          </a:p>
        </p:txBody>
      </p:sp>
    </p:spTree>
    <p:extLst>
      <p:ext uri="{BB962C8B-B14F-4D97-AF65-F5344CB8AC3E}">
        <p14:creationId xmlns:p14="http://schemas.microsoft.com/office/powerpoint/2010/main" val="603080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3171448"/>
            <a:ext cx="8713789" cy="206978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70"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Benutzerübersicht</a:t>
            </a:r>
          </a:p>
        </p:txBody>
      </p:sp>
      <p:sp>
        <p:nvSpPr>
          <p:cNvPr id="7172" name="Rectangle 4"/>
          <p:cNvSpPr>
            <a:spLocks/>
          </p:cNvSpPr>
          <p:nvPr/>
        </p:nvSpPr>
        <p:spPr bwMode="auto">
          <a:xfrm>
            <a:off x="507340"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dirty="0"/>
              <a:t>In der „Benutzerübersicht“ sehen Sie alle, die auf die Organisationseinheit oder den Arbeitsplaner direkt oder indirekt lesend und schreibend berechtigt sind.</a:t>
            </a:r>
          </a:p>
          <a:p>
            <a:pPr eaLnBrk="1" hangingPunct="1"/>
            <a:r>
              <a:rPr lang="de-DE" altLang="de-DE" dirty="0"/>
              <a:t>In der letzten Spalte (Zuordnung) sehen Sie, auf welchem Strukturelement die direkte Berechtigung besteht.</a:t>
            </a:r>
          </a:p>
        </p:txBody>
      </p:sp>
      <p:sp>
        <p:nvSpPr>
          <p:cNvPr id="9" name="Abgerundetes Rechteck 7"/>
          <p:cNvSpPr>
            <a:spLocks noChangeArrowheads="1"/>
          </p:cNvSpPr>
          <p:nvPr/>
        </p:nvSpPr>
        <p:spPr bwMode="auto">
          <a:xfrm>
            <a:off x="2576736" y="5805240"/>
            <a:ext cx="4392488" cy="288000"/>
          </a:xfrm>
          <a:prstGeom prst="roundRect">
            <a:avLst>
              <a:gd name="adj" fmla="val 16667"/>
            </a:avLst>
          </a:prstGeom>
          <a:solidFill>
            <a:schemeClr val="bg1"/>
          </a:solidFill>
          <a:ln w="28575" algn="ctr">
            <a:solidFill>
              <a:srgbClr val="990000"/>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solidFill>
                  <a:srgbClr val="990000"/>
                </a:solidFill>
              </a:rPr>
              <a:t>Direkte Berechtigung auf der Organisationseinheit</a:t>
            </a:r>
          </a:p>
        </p:txBody>
      </p:sp>
      <p:sp>
        <p:nvSpPr>
          <p:cNvPr id="10" name="Abgerundetes Rechteck 7"/>
          <p:cNvSpPr>
            <a:spLocks noChangeArrowheads="1"/>
          </p:cNvSpPr>
          <p:nvPr/>
        </p:nvSpPr>
        <p:spPr bwMode="auto">
          <a:xfrm>
            <a:off x="2576736" y="5445224"/>
            <a:ext cx="3096344" cy="288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t>Indirekte Berechtigung „von „oben“</a:t>
            </a:r>
          </a:p>
        </p:txBody>
      </p:sp>
      <p:sp>
        <p:nvSpPr>
          <p:cNvPr id="11" name="Abgerundetes Rechteck 8"/>
          <p:cNvSpPr>
            <a:spLocks noChangeArrowheads="1"/>
          </p:cNvSpPr>
          <p:nvPr/>
        </p:nvSpPr>
        <p:spPr bwMode="auto">
          <a:xfrm>
            <a:off x="2576736" y="4206792"/>
            <a:ext cx="6732364" cy="556749"/>
          </a:xfrm>
          <a:prstGeom prst="roundRect">
            <a:avLst>
              <a:gd name="adj" fmla="val 9634"/>
            </a:avLst>
          </a:prstGeom>
          <a:noFill/>
          <a:ln w="19050" algn="ctr">
            <a:solidFill>
              <a:schemeClr val="accent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2" name="Abgerundetes Rechteck 8"/>
          <p:cNvSpPr>
            <a:spLocks noChangeArrowheads="1"/>
          </p:cNvSpPr>
          <p:nvPr/>
        </p:nvSpPr>
        <p:spPr bwMode="auto">
          <a:xfrm>
            <a:off x="2576736" y="4787601"/>
            <a:ext cx="6732364" cy="300113"/>
          </a:xfrm>
          <a:prstGeom prst="roundRect">
            <a:avLst>
              <a:gd name="adj" fmla="val 9292"/>
            </a:avLst>
          </a:prstGeom>
          <a:noFill/>
          <a:ln w="19050" algn="ctr">
            <a:solidFill>
              <a:srgbClr val="9900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990000"/>
              </a:solidFill>
            </a:endParaRPr>
          </a:p>
        </p:txBody>
      </p:sp>
    </p:spTree>
    <p:extLst>
      <p:ext uri="{BB962C8B-B14F-4D97-AF65-F5344CB8AC3E}">
        <p14:creationId xmlns:p14="http://schemas.microsoft.com/office/powerpoint/2010/main" val="28062330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51940" y="3826636"/>
            <a:ext cx="5793548" cy="226666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58540" y="2085477"/>
            <a:ext cx="5786949" cy="142051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458" name="Text Box 4"/>
          <p:cNvSpPr txBox="1">
            <a:spLocks noChangeArrowheads="1"/>
          </p:cNvSpPr>
          <p:nvPr/>
        </p:nvSpPr>
        <p:spPr bwMode="auto">
          <a:xfrm>
            <a:off x="1052513" y="693738"/>
            <a:ext cx="772358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Bef>
                <a:spcPct val="50000"/>
              </a:spcBef>
              <a:spcAft>
                <a:spcPct val="0"/>
              </a:spcAft>
              <a:buClrTx/>
              <a:buFontTx/>
              <a:buNone/>
            </a:pPr>
            <a:endParaRPr lang="de-DE" altLang="de-DE" sz="1800">
              <a:solidFill>
                <a:schemeClr val="tx1"/>
              </a:solidFill>
            </a:endParaRPr>
          </a:p>
        </p:txBody>
      </p:sp>
      <p:sp>
        <p:nvSpPr>
          <p:cNvPr id="19459" name="Text Box 5"/>
          <p:cNvSpPr txBox="1">
            <a:spLocks noChangeArrowheads="1"/>
          </p:cNvSpPr>
          <p:nvPr/>
        </p:nvSpPr>
        <p:spPr bwMode="auto">
          <a:xfrm>
            <a:off x="507339" y="1125538"/>
            <a:ext cx="89280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1"/>
                </a:solidFill>
              </a:rPr>
              <a:t>Sie können die Tabellen </a:t>
            </a:r>
            <a:br>
              <a:rPr lang="de-DE" altLang="de-DE" dirty="0">
                <a:solidFill>
                  <a:schemeClr val="tx1"/>
                </a:solidFill>
              </a:rPr>
            </a:br>
            <a:r>
              <a:rPr lang="de-DE" altLang="de-DE" dirty="0">
                <a:solidFill>
                  <a:schemeClr val="tx1"/>
                </a:solidFill>
              </a:rPr>
              <a:t>der Benutzerverwaltung </a:t>
            </a:r>
            <a:br>
              <a:rPr lang="de-DE" altLang="de-DE" dirty="0">
                <a:solidFill>
                  <a:schemeClr val="tx1"/>
                </a:solidFill>
              </a:rPr>
            </a:br>
            <a:r>
              <a:rPr lang="de-DE" altLang="de-DE" dirty="0">
                <a:solidFill>
                  <a:schemeClr val="tx1"/>
                </a:solidFill>
              </a:rPr>
              <a:t>und Benutzerübersicht</a:t>
            </a:r>
            <a:br>
              <a:rPr lang="de-DE" altLang="de-DE" dirty="0">
                <a:solidFill>
                  <a:schemeClr val="tx1"/>
                </a:solidFill>
              </a:rPr>
            </a:br>
            <a:r>
              <a:rPr lang="de-DE" altLang="de-DE" dirty="0">
                <a:solidFill>
                  <a:schemeClr val="tx1"/>
                </a:solidFill>
              </a:rPr>
              <a:t>drucken.</a:t>
            </a:r>
          </a:p>
          <a:p>
            <a:pPr eaLnBrk="1" hangingPunct="1"/>
            <a:r>
              <a:rPr lang="de-DE" altLang="de-DE" dirty="0">
                <a:solidFill>
                  <a:schemeClr val="tx1"/>
                </a:solidFill>
              </a:rPr>
              <a:t>Wie erläutert, zeigt die </a:t>
            </a:r>
            <a:br>
              <a:rPr lang="de-DE" altLang="de-DE" dirty="0">
                <a:solidFill>
                  <a:schemeClr val="tx1"/>
                </a:solidFill>
              </a:rPr>
            </a:br>
            <a:r>
              <a:rPr lang="de-DE" altLang="de-DE" dirty="0">
                <a:solidFill>
                  <a:schemeClr val="tx1"/>
                </a:solidFill>
              </a:rPr>
              <a:t>Benutzerverwaltung </a:t>
            </a:r>
            <a:br>
              <a:rPr lang="de-DE" altLang="de-DE" dirty="0">
                <a:solidFill>
                  <a:schemeClr val="tx1"/>
                </a:solidFill>
              </a:rPr>
            </a:br>
            <a:r>
              <a:rPr lang="de-DE" altLang="de-DE" dirty="0">
                <a:solidFill>
                  <a:schemeClr val="tx1"/>
                </a:solidFill>
              </a:rPr>
              <a:t>nur die direkt </a:t>
            </a:r>
            <a:br>
              <a:rPr lang="de-DE" altLang="de-DE" dirty="0">
                <a:solidFill>
                  <a:schemeClr val="tx1"/>
                </a:solidFill>
              </a:rPr>
            </a:br>
            <a:r>
              <a:rPr lang="de-DE" altLang="de-DE" dirty="0">
                <a:solidFill>
                  <a:schemeClr val="tx1"/>
                </a:solidFill>
              </a:rPr>
              <a:t>Berechtigten. Die </a:t>
            </a:r>
            <a:br>
              <a:rPr lang="de-DE" altLang="de-DE" dirty="0">
                <a:solidFill>
                  <a:schemeClr val="tx1"/>
                </a:solidFill>
              </a:rPr>
            </a:br>
            <a:r>
              <a:rPr lang="de-DE" altLang="de-DE" dirty="0">
                <a:solidFill>
                  <a:schemeClr val="tx1"/>
                </a:solidFill>
              </a:rPr>
              <a:t>Benutzerübersicht </a:t>
            </a:r>
            <a:br>
              <a:rPr lang="de-DE" altLang="de-DE" dirty="0">
                <a:solidFill>
                  <a:schemeClr val="tx1"/>
                </a:solidFill>
              </a:rPr>
            </a:br>
            <a:r>
              <a:rPr lang="de-DE" altLang="de-DE" dirty="0">
                <a:solidFill>
                  <a:schemeClr val="tx1"/>
                </a:solidFill>
              </a:rPr>
              <a:t>zeigt alle, die Zugriff</a:t>
            </a:r>
            <a:br>
              <a:rPr lang="de-DE" altLang="de-DE" dirty="0">
                <a:solidFill>
                  <a:schemeClr val="tx1"/>
                </a:solidFill>
              </a:rPr>
            </a:br>
            <a:r>
              <a:rPr lang="de-DE" altLang="de-DE" dirty="0">
                <a:solidFill>
                  <a:schemeClr val="tx1"/>
                </a:solidFill>
              </a:rPr>
              <a:t>haben.</a:t>
            </a:r>
          </a:p>
          <a:p>
            <a:pPr eaLnBrk="1" hangingPunct="1"/>
            <a:r>
              <a:rPr lang="de-DE" altLang="de-DE" dirty="0">
                <a:solidFill>
                  <a:schemeClr val="tx1"/>
                </a:solidFill>
              </a:rPr>
              <a:t>Rechts oben in der </a:t>
            </a:r>
            <a:br>
              <a:rPr lang="de-DE" altLang="de-DE" dirty="0">
                <a:solidFill>
                  <a:schemeClr val="tx1"/>
                </a:solidFill>
              </a:rPr>
            </a:br>
            <a:r>
              <a:rPr lang="de-DE" altLang="de-DE" dirty="0">
                <a:solidFill>
                  <a:schemeClr val="tx1"/>
                </a:solidFill>
              </a:rPr>
              <a:t>Kopfzeile stehen der </a:t>
            </a:r>
            <a:br>
              <a:rPr lang="de-DE" altLang="de-DE" dirty="0">
                <a:solidFill>
                  <a:schemeClr val="tx1"/>
                </a:solidFill>
              </a:rPr>
            </a:br>
            <a:r>
              <a:rPr lang="de-DE" altLang="de-DE" dirty="0">
                <a:solidFill>
                  <a:schemeClr val="tx1"/>
                </a:solidFill>
              </a:rPr>
              <a:t>Name der </a:t>
            </a:r>
            <a:r>
              <a:rPr lang="de-DE" altLang="de-DE" dirty="0" err="1">
                <a:solidFill>
                  <a:schemeClr val="tx1"/>
                </a:solidFill>
              </a:rPr>
              <a:t>Organisa</a:t>
            </a:r>
            <a:r>
              <a:rPr lang="de-DE" altLang="de-DE" dirty="0">
                <a:solidFill>
                  <a:schemeClr val="tx1"/>
                </a:solidFill>
              </a:rPr>
              <a:t>-</a:t>
            </a:r>
            <a:br>
              <a:rPr lang="de-DE" altLang="de-DE" dirty="0">
                <a:solidFill>
                  <a:schemeClr val="tx1"/>
                </a:solidFill>
              </a:rPr>
            </a:br>
            <a:r>
              <a:rPr lang="de-DE" altLang="de-DE" dirty="0" err="1">
                <a:solidFill>
                  <a:schemeClr val="tx1"/>
                </a:solidFill>
              </a:rPr>
              <a:t>tionseinheit</a:t>
            </a:r>
            <a:r>
              <a:rPr lang="de-DE" altLang="de-DE" dirty="0">
                <a:solidFill>
                  <a:schemeClr val="tx1"/>
                </a:solidFill>
              </a:rPr>
              <a:t> und des </a:t>
            </a:r>
            <a:br>
              <a:rPr lang="de-DE" altLang="de-DE" dirty="0">
                <a:solidFill>
                  <a:schemeClr val="tx1"/>
                </a:solidFill>
              </a:rPr>
            </a:br>
            <a:r>
              <a:rPr lang="de-DE" altLang="de-DE" dirty="0">
                <a:solidFill>
                  <a:schemeClr val="tx1"/>
                </a:solidFill>
              </a:rPr>
              <a:t>Arbeitsplaners.</a:t>
            </a:r>
            <a:endParaRPr lang="de-DE" altLang="de-DE" dirty="0"/>
          </a:p>
        </p:txBody>
      </p:sp>
      <p:sp>
        <p:nvSpPr>
          <p:cNvPr id="19460" name="Titel 1"/>
          <p:cNvSpPr>
            <a:spLocks/>
          </p:cNvSpPr>
          <p:nvPr/>
        </p:nvSpPr>
        <p:spPr bwMode="auto">
          <a:xfrm>
            <a:off x="504000" y="333376"/>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Benutzerverwaltung und -übersicht drucken</a:t>
            </a:r>
          </a:p>
        </p:txBody>
      </p:sp>
      <p:sp>
        <p:nvSpPr>
          <p:cNvPr id="11" name="Abgerundetes Rechteck 7"/>
          <p:cNvSpPr>
            <a:spLocks noChangeArrowheads="1"/>
          </p:cNvSpPr>
          <p:nvPr/>
        </p:nvSpPr>
        <p:spPr bwMode="auto">
          <a:xfrm>
            <a:off x="8255208" y="2183849"/>
            <a:ext cx="1008112" cy="339527"/>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2" name="Abgerundetes Rechteck 7"/>
          <p:cNvSpPr>
            <a:spLocks noChangeArrowheads="1"/>
          </p:cNvSpPr>
          <p:nvPr/>
        </p:nvSpPr>
        <p:spPr bwMode="auto">
          <a:xfrm>
            <a:off x="8234888" y="3917816"/>
            <a:ext cx="1008112" cy="339527"/>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72309" y="1228939"/>
            <a:ext cx="5473303" cy="385823"/>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4" name="Abgerundetes Rechteck 7"/>
          <p:cNvSpPr>
            <a:spLocks noChangeArrowheads="1"/>
          </p:cNvSpPr>
          <p:nvPr/>
        </p:nvSpPr>
        <p:spPr bwMode="auto">
          <a:xfrm>
            <a:off x="8377128" y="1227425"/>
            <a:ext cx="927844" cy="339527"/>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Tree>
    <p:extLst>
      <p:ext uri="{BB962C8B-B14F-4D97-AF65-F5344CB8AC3E}">
        <p14:creationId xmlns:p14="http://schemas.microsoft.com/office/powerpoint/2010/main" val="24876309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el 1"/>
          <p:cNvSpPr>
            <a:spLocks/>
          </p:cNvSpPr>
          <p:nvPr/>
        </p:nvSpPr>
        <p:spPr bwMode="auto">
          <a:xfrm>
            <a:off x="504000" y="333378"/>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Stammdaten für Organisationeinheiten und Arbeitsplaner</a:t>
            </a:r>
          </a:p>
        </p:txBody>
      </p:sp>
      <p:sp>
        <p:nvSpPr>
          <p:cNvPr id="19" name="Inhaltsplatzhalter 2"/>
          <p:cNvSpPr>
            <a:spLocks/>
          </p:cNvSpPr>
          <p:nvPr/>
        </p:nvSpPr>
        <p:spPr bwMode="auto">
          <a:xfrm>
            <a:off x="507338" y="1412751"/>
            <a:ext cx="8928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827088"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235075"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43063"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2"/>
                </a:solidFill>
              </a:rPr>
              <a:t>Sie können die </a:t>
            </a:r>
            <a:br>
              <a:rPr lang="de-DE" altLang="de-DE" dirty="0">
                <a:solidFill>
                  <a:schemeClr val="tx2"/>
                </a:solidFill>
              </a:rPr>
            </a:br>
            <a:r>
              <a:rPr lang="de-DE" altLang="de-DE" dirty="0">
                <a:solidFill>
                  <a:schemeClr val="tx2"/>
                </a:solidFill>
              </a:rPr>
              <a:t>Stammdaten für </a:t>
            </a:r>
            <a:br>
              <a:rPr lang="de-DE" altLang="de-DE" dirty="0">
                <a:solidFill>
                  <a:schemeClr val="tx2"/>
                </a:solidFill>
              </a:rPr>
            </a:br>
            <a:r>
              <a:rPr lang="de-DE" altLang="de-DE" dirty="0">
                <a:solidFill>
                  <a:schemeClr val="tx2"/>
                </a:solidFill>
              </a:rPr>
              <a:t>Organisationseinheiten </a:t>
            </a:r>
            <a:br>
              <a:rPr lang="de-DE" altLang="de-DE" dirty="0">
                <a:solidFill>
                  <a:schemeClr val="tx2"/>
                </a:solidFill>
              </a:rPr>
            </a:br>
            <a:r>
              <a:rPr lang="de-DE" altLang="de-DE" dirty="0">
                <a:solidFill>
                  <a:schemeClr val="tx2"/>
                </a:solidFill>
              </a:rPr>
              <a:t>und Arbeitsplaner pflegen. </a:t>
            </a:r>
          </a:p>
          <a:p>
            <a:pPr eaLnBrk="1" hangingPunct="1"/>
            <a:r>
              <a:rPr lang="de-DE" altLang="de-DE" dirty="0">
                <a:solidFill>
                  <a:schemeClr val="tx2"/>
                </a:solidFill>
              </a:rPr>
              <a:t>Beim Zufügen neuer </a:t>
            </a:r>
            <a:br>
              <a:rPr lang="de-DE" altLang="de-DE" dirty="0">
                <a:solidFill>
                  <a:schemeClr val="tx2"/>
                </a:solidFill>
              </a:rPr>
            </a:br>
            <a:r>
              <a:rPr lang="de-DE" altLang="de-DE" dirty="0">
                <a:solidFill>
                  <a:schemeClr val="tx2"/>
                </a:solidFill>
              </a:rPr>
              <a:t>Elemente im Strukturbaum </a:t>
            </a:r>
            <a:br>
              <a:rPr lang="de-DE" altLang="de-DE" dirty="0">
                <a:solidFill>
                  <a:schemeClr val="tx2"/>
                </a:solidFill>
              </a:rPr>
            </a:br>
            <a:r>
              <a:rPr lang="de-DE" altLang="de-DE" dirty="0">
                <a:solidFill>
                  <a:schemeClr val="tx2"/>
                </a:solidFill>
              </a:rPr>
              <a:t>übertragen sich diese </a:t>
            </a:r>
            <a:br>
              <a:rPr lang="de-DE" altLang="de-DE" dirty="0">
                <a:solidFill>
                  <a:schemeClr val="tx2"/>
                </a:solidFill>
              </a:rPr>
            </a:br>
            <a:r>
              <a:rPr lang="de-DE" altLang="de-DE" dirty="0">
                <a:solidFill>
                  <a:schemeClr val="tx2"/>
                </a:solidFill>
              </a:rPr>
              <a:t>Stammdaten (sie werden </a:t>
            </a:r>
            <a:br>
              <a:rPr lang="de-DE" altLang="de-DE" dirty="0">
                <a:solidFill>
                  <a:schemeClr val="tx2"/>
                </a:solidFill>
              </a:rPr>
            </a:br>
            <a:r>
              <a:rPr lang="de-DE" altLang="de-DE" dirty="0">
                <a:solidFill>
                  <a:schemeClr val="tx2"/>
                </a:solidFill>
              </a:rPr>
              <a:t>„vererbt“). </a:t>
            </a:r>
          </a:p>
          <a:p>
            <a:pPr eaLnBrk="1" hangingPunct="1"/>
            <a:r>
              <a:rPr lang="de-DE" altLang="de-DE" dirty="0">
                <a:solidFill>
                  <a:schemeClr val="tx2"/>
                </a:solidFill>
              </a:rPr>
              <a:t>Bei Änderungen der </a:t>
            </a:r>
            <a:br>
              <a:rPr lang="de-DE" altLang="de-DE" dirty="0">
                <a:solidFill>
                  <a:schemeClr val="tx2"/>
                </a:solidFill>
              </a:rPr>
            </a:br>
            <a:r>
              <a:rPr lang="de-DE" altLang="de-DE" dirty="0">
                <a:solidFill>
                  <a:schemeClr val="tx2"/>
                </a:solidFill>
              </a:rPr>
              <a:t>Organisationsstrukturen </a:t>
            </a:r>
            <a:br>
              <a:rPr lang="de-DE" altLang="de-DE" dirty="0">
                <a:solidFill>
                  <a:schemeClr val="tx2"/>
                </a:solidFill>
              </a:rPr>
            </a:br>
            <a:r>
              <a:rPr lang="de-DE" altLang="de-DE" dirty="0">
                <a:solidFill>
                  <a:schemeClr val="tx2"/>
                </a:solidFill>
              </a:rPr>
              <a:t>oder -bezeichnungen </a:t>
            </a:r>
            <a:br>
              <a:rPr lang="de-DE" altLang="de-DE" dirty="0">
                <a:solidFill>
                  <a:schemeClr val="tx2"/>
                </a:solidFill>
              </a:rPr>
            </a:br>
            <a:r>
              <a:rPr lang="de-DE" altLang="de-DE" dirty="0">
                <a:solidFill>
                  <a:schemeClr val="tx2"/>
                </a:solidFill>
              </a:rPr>
              <a:t>können Sie die Stamm-</a:t>
            </a:r>
            <a:br>
              <a:rPr lang="de-DE" altLang="de-DE" dirty="0">
                <a:solidFill>
                  <a:schemeClr val="tx2"/>
                </a:solidFill>
              </a:rPr>
            </a:br>
            <a:r>
              <a:rPr lang="de-DE" altLang="de-DE" dirty="0" err="1">
                <a:solidFill>
                  <a:schemeClr val="tx2"/>
                </a:solidFill>
              </a:rPr>
              <a:t>daten</a:t>
            </a:r>
            <a:r>
              <a:rPr lang="de-DE" altLang="de-DE" dirty="0">
                <a:solidFill>
                  <a:schemeClr val="tx2"/>
                </a:solidFill>
              </a:rPr>
              <a:t> durch die Funktion </a:t>
            </a:r>
            <a:br>
              <a:rPr lang="de-DE" altLang="de-DE" dirty="0">
                <a:solidFill>
                  <a:schemeClr val="tx2"/>
                </a:solidFill>
              </a:rPr>
            </a:br>
            <a:r>
              <a:rPr lang="de-DE" altLang="de-DE" dirty="0">
                <a:solidFill>
                  <a:schemeClr val="tx2"/>
                </a:solidFill>
              </a:rPr>
              <a:t>„Stammdaten vereinheitlichen“ schnell anpassen.</a:t>
            </a:r>
          </a:p>
          <a:p>
            <a:pPr eaLnBrk="1" hangingPunct="1"/>
            <a:endParaRPr lang="de-DE" altLang="de-DE" dirty="0">
              <a:solidFill>
                <a:schemeClr val="tx2"/>
              </a:solidFill>
            </a:endParaRP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2227" y="1553120"/>
            <a:ext cx="5263386" cy="3964112"/>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468440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el 1"/>
          <p:cNvSpPr>
            <a:spLocks/>
          </p:cNvSpPr>
          <p:nvPr/>
        </p:nvSpPr>
        <p:spPr bwMode="auto">
          <a:xfrm>
            <a:off x="504000" y="333378"/>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Organisationsstrukturen vervielfältigen</a:t>
            </a:r>
          </a:p>
        </p:txBody>
      </p:sp>
      <p:sp>
        <p:nvSpPr>
          <p:cNvPr id="19" name="Inhaltsplatzhalter 2"/>
          <p:cNvSpPr>
            <a:spLocks/>
          </p:cNvSpPr>
          <p:nvPr/>
        </p:nvSpPr>
        <p:spPr bwMode="auto">
          <a:xfrm>
            <a:off x="507339" y="1125541"/>
            <a:ext cx="8928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827088"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235075"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43063"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2"/>
                </a:solidFill>
              </a:rPr>
              <a:t>Sie können Organisations-</a:t>
            </a:r>
            <a:br>
              <a:rPr lang="de-DE" altLang="de-DE" dirty="0">
                <a:solidFill>
                  <a:schemeClr val="tx2"/>
                </a:solidFill>
              </a:rPr>
            </a:br>
            <a:r>
              <a:rPr lang="de-DE" altLang="de-DE" dirty="0" err="1">
                <a:solidFill>
                  <a:schemeClr val="tx2"/>
                </a:solidFill>
              </a:rPr>
              <a:t>einheiten</a:t>
            </a:r>
            <a:r>
              <a:rPr lang="de-DE" altLang="de-DE" dirty="0">
                <a:solidFill>
                  <a:schemeClr val="tx2"/>
                </a:solidFill>
              </a:rPr>
              <a:t> und Arbeitsplaner </a:t>
            </a:r>
            <a:br>
              <a:rPr lang="de-DE" altLang="de-DE" dirty="0">
                <a:solidFill>
                  <a:schemeClr val="tx2"/>
                </a:solidFill>
              </a:rPr>
            </a:br>
            <a:r>
              <a:rPr lang="de-DE" altLang="de-DE" dirty="0">
                <a:solidFill>
                  <a:schemeClr val="tx2"/>
                </a:solidFill>
              </a:rPr>
              <a:t>vervielfältigen, um ähnliche </a:t>
            </a:r>
            <a:br>
              <a:rPr lang="de-DE" altLang="de-DE" dirty="0">
                <a:solidFill>
                  <a:schemeClr val="tx2"/>
                </a:solidFill>
              </a:rPr>
            </a:br>
            <a:r>
              <a:rPr lang="de-DE" altLang="de-DE" dirty="0">
                <a:solidFill>
                  <a:schemeClr val="tx2"/>
                </a:solidFill>
              </a:rPr>
              <a:t>Organisationsstrukturen </a:t>
            </a:r>
            <a:br>
              <a:rPr lang="de-DE" altLang="de-DE" dirty="0">
                <a:solidFill>
                  <a:schemeClr val="tx2"/>
                </a:solidFill>
              </a:rPr>
            </a:br>
            <a:r>
              <a:rPr lang="de-DE" altLang="de-DE" dirty="0">
                <a:solidFill>
                  <a:schemeClr val="tx2"/>
                </a:solidFill>
              </a:rPr>
              <a:t>nachzubilden. Sie können </a:t>
            </a:r>
            <a:br>
              <a:rPr lang="de-DE" altLang="de-DE" dirty="0">
                <a:solidFill>
                  <a:schemeClr val="tx2"/>
                </a:solidFill>
              </a:rPr>
            </a:br>
            <a:r>
              <a:rPr lang="de-DE" altLang="de-DE" dirty="0">
                <a:solidFill>
                  <a:schemeClr val="tx2"/>
                </a:solidFill>
              </a:rPr>
              <a:t>Organisationseinheiten </a:t>
            </a:r>
            <a:br>
              <a:rPr lang="de-DE" altLang="de-DE" dirty="0">
                <a:solidFill>
                  <a:schemeClr val="tx2"/>
                </a:solidFill>
              </a:rPr>
            </a:br>
            <a:r>
              <a:rPr lang="de-DE" altLang="de-DE" dirty="0">
                <a:solidFill>
                  <a:schemeClr val="tx2"/>
                </a:solidFill>
              </a:rPr>
              <a:t>und einzelne Arbeitsplaner </a:t>
            </a:r>
            <a:br>
              <a:rPr lang="de-DE" altLang="de-DE" dirty="0">
                <a:solidFill>
                  <a:schemeClr val="tx2"/>
                </a:solidFill>
              </a:rPr>
            </a:br>
            <a:r>
              <a:rPr lang="de-DE" altLang="de-DE" dirty="0">
                <a:solidFill>
                  <a:schemeClr val="tx2"/>
                </a:solidFill>
              </a:rPr>
              <a:t>exportieren und importieren. </a:t>
            </a:r>
          </a:p>
          <a:p>
            <a:pPr eaLnBrk="1" hangingPunct="1"/>
            <a:r>
              <a:rPr lang="de-DE" altLang="de-DE" dirty="0">
                <a:solidFill>
                  <a:schemeClr val="tx2"/>
                </a:solidFill>
              </a:rPr>
              <a:t>Die angelegten Benutzer </a:t>
            </a:r>
            <a:br>
              <a:rPr lang="de-DE" altLang="de-DE" dirty="0">
                <a:solidFill>
                  <a:schemeClr val="tx2"/>
                </a:solidFill>
              </a:rPr>
            </a:br>
            <a:r>
              <a:rPr lang="de-DE" altLang="de-DE" dirty="0">
                <a:solidFill>
                  <a:schemeClr val="tx2"/>
                </a:solidFill>
              </a:rPr>
              <a:t>werden dabei nicht </a:t>
            </a:r>
            <a:br>
              <a:rPr lang="de-DE" altLang="de-DE" dirty="0">
                <a:solidFill>
                  <a:schemeClr val="tx2"/>
                </a:solidFill>
              </a:rPr>
            </a:br>
            <a:r>
              <a:rPr lang="de-DE" altLang="de-DE" dirty="0">
                <a:solidFill>
                  <a:schemeClr val="tx2"/>
                </a:solidFill>
              </a:rPr>
              <a:t>übernommen.</a:t>
            </a:r>
          </a:p>
          <a:p>
            <a:pPr eaLnBrk="1" hangingPunct="1"/>
            <a:r>
              <a:rPr lang="de-DE" altLang="de-DE" dirty="0">
                <a:solidFill>
                  <a:schemeClr val="tx2"/>
                </a:solidFill>
              </a:rPr>
              <a:t>Sie können exportierte Arbeitsplaner und Organisationseinheiten direkt in den Öffentlichen Bereich importieren. Die importierten Elemente tragen den Namen der Exportdatei. </a:t>
            </a:r>
            <a:br>
              <a:rPr lang="de-DE" altLang="de-DE" dirty="0">
                <a:solidFill>
                  <a:schemeClr val="tx2"/>
                </a:solidFill>
              </a:rPr>
            </a:br>
            <a:r>
              <a:rPr lang="de-DE" altLang="de-DE" dirty="0">
                <a:solidFill>
                  <a:schemeClr val="tx2"/>
                </a:solidFill>
              </a:rPr>
              <a:t>Exportierte Benutzerarbeitsplaner zählen nicht als Arbeitsplaner, da nur deren Inhalte exportiert werden.</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1210" y="1268784"/>
            <a:ext cx="2286006" cy="3096320"/>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63239" y="1257785"/>
            <a:ext cx="2282249" cy="3107319"/>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6" name="Oval 6"/>
          <p:cNvSpPr>
            <a:spLocks noChangeAspect="1" noChangeArrowheads="1"/>
          </p:cNvSpPr>
          <p:nvPr/>
        </p:nvSpPr>
        <p:spPr bwMode="auto">
          <a:xfrm>
            <a:off x="5464952" y="1412800"/>
            <a:ext cx="360000" cy="36000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Tree>
    <p:extLst>
      <p:ext uri="{BB962C8B-B14F-4D97-AF65-F5344CB8AC3E}">
        <p14:creationId xmlns:p14="http://schemas.microsoft.com/office/powerpoint/2010/main" val="14485228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4"/>
          <p:cNvSpPr>
            <a:spLocks/>
          </p:cNvSpPr>
          <p:nvPr/>
        </p:nvSpPr>
        <p:spPr bwMode="auto">
          <a:xfrm>
            <a:off x="507339"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3050" indent="-27305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Wenn Sie einen Arbeitsplaner löschen möchten, müssen Sie entscheiden, ob dessen Dokumentationsarchiv ebenfalls gelöscht werden soll.</a:t>
            </a:r>
          </a:p>
        </p:txBody>
      </p:sp>
      <p:sp>
        <p:nvSpPr>
          <p:cNvPr id="28677"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     Arbeitsplaner löschen</a:t>
            </a:r>
          </a:p>
        </p:txBody>
      </p:sp>
      <p:pic>
        <p:nvPicPr>
          <p:cNvPr id="286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449" y="385763"/>
            <a:ext cx="350838" cy="379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Abgerundetes Rechteck 7"/>
          <p:cNvSpPr>
            <a:spLocks noChangeArrowheads="1"/>
          </p:cNvSpPr>
          <p:nvPr/>
        </p:nvSpPr>
        <p:spPr bwMode="auto">
          <a:xfrm>
            <a:off x="4306488" y="3501981"/>
            <a:ext cx="5028965" cy="720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Damit die Daten des Dokumentationsarchives erhalten bleiben, muss der Arbeitsplaner im Öffentlichen Bereich bestehen bleiben. Nur seine Inhalte werden dort gelöscht.</a:t>
            </a:r>
            <a:endParaRPr lang="de-DE" altLang="de-DE" sz="1400" dirty="0">
              <a:solidFill>
                <a:srgbClr val="1B367A"/>
              </a:solidFill>
            </a:endParaRPr>
          </a:p>
        </p:txBody>
      </p:sp>
      <p:sp>
        <p:nvSpPr>
          <p:cNvPr id="33" name="Abgerundetes Rechteck 7"/>
          <p:cNvSpPr>
            <a:spLocks noChangeArrowheads="1"/>
          </p:cNvSpPr>
          <p:nvPr/>
        </p:nvSpPr>
        <p:spPr bwMode="auto">
          <a:xfrm>
            <a:off x="662121" y="3501008"/>
            <a:ext cx="3498791" cy="720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Der Arbeitsplaner wird im Öffentlichen Bereich und damit auch im Dokumentationsarchiv gelöscht.</a:t>
            </a:r>
            <a:endParaRPr lang="de-DE" altLang="de-DE" sz="1400" dirty="0">
              <a:solidFill>
                <a:srgbClr val="1B367A"/>
              </a:solidFill>
            </a:endParaRPr>
          </a:p>
        </p:txBody>
      </p:sp>
      <p:pic>
        <p:nvPicPr>
          <p:cNvPr id="2868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0291" y="4594818"/>
            <a:ext cx="3972670" cy="1642470"/>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37" name="Abgerundetes Rechteck 7"/>
          <p:cNvSpPr>
            <a:spLocks noChangeArrowheads="1"/>
          </p:cNvSpPr>
          <p:nvPr/>
        </p:nvSpPr>
        <p:spPr bwMode="auto">
          <a:xfrm>
            <a:off x="4971340" y="4869160"/>
            <a:ext cx="4364114" cy="1152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a:t>
            </a:r>
            <a:r>
              <a:rPr lang="de-DE" altLang="de-DE" sz="1400" dirty="0"/>
              <a:t> Wenn auf den Arbeitsplaner Benutzende berechtigt sind, die ausschließlich dort angelegt sind, wird mit einer Meldung darauf hingewiesen, dass sie mit dem Löschen des Arbeitsplaners gelöscht werden würden.</a:t>
            </a:r>
            <a:endParaRPr lang="de-DE" altLang="de-DE" sz="1400" dirty="0">
              <a:solidFill>
                <a:srgbClr val="1B367A"/>
              </a:solidFill>
            </a:endParaRPr>
          </a:p>
        </p:txBody>
      </p:sp>
      <p:sp>
        <p:nvSpPr>
          <p:cNvPr id="28685" name="Line 15"/>
          <p:cNvSpPr>
            <a:spLocks noChangeShapeType="1"/>
          </p:cNvSpPr>
          <p:nvPr/>
        </p:nvSpPr>
        <p:spPr bwMode="auto">
          <a:xfrm rot="10800000" flipV="1">
            <a:off x="4395275" y="5589240"/>
            <a:ext cx="576064" cy="1"/>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pic>
        <p:nvPicPr>
          <p:cNvPr id="2867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520" y="1988840"/>
            <a:ext cx="7368257" cy="1295400"/>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28681" name="Line 15"/>
          <p:cNvSpPr>
            <a:spLocks noChangeShapeType="1"/>
          </p:cNvSpPr>
          <p:nvPr/>
        </p:nvSpPr>
        <p:spPr bwMode="auto">
          <a:xfrm flipH="1">
            <a:off x="2360712" y="3139440"/>
            <a:ext cx="6568" cy="289560"/>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8682" name="Line 15"/>
          <p:cNvSpPr>
            <a:spLocks noChangeShapeType="1"/>
          </p:cNvSpPr>
          <p:nvPr/>
        </p:nvSpPr>
        <p:spPr bwMode="auto">
          <a:xfrm flipH="1">
            <a:off x="5743904" y="3139440"/>
            <a:ext cx="1184" cy="288000"/>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Tree>
    <p:extLst>
      <p:ext uri="{BB962C8B-B14F-4D97-AF65-F5344CB8AC3E}">
        <p14:creationId xmlns:p14="http://schemas.microsoft.com/office/powerpoint/2010/main" val="2275297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4"/>
          <p:cNvSpPr>
            <a:spLocks/>
          </p:cNvSpPr>
          <p:nvPr/>
        </p:nvSpPr>
        <p:spPr bwMode="auto">
          <a:xfrm>
            <a:off x="507339"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3050" indent="-27305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Organisationseinheiten können Sie nur löschen, wenn sie keine Arbeitsplaner mehr enthalten.</a:t>
            </a:r>
          </a:p>
          <a:p>
            <a:pPr eaLnBrk="1" hangingPunct="1"/>
            <a:endParaRPr lang="de-DE" altLang="de-DE" dirty="0"/>
          </a:p>
          <a:p>
            <a:pPr eaLnBrk="1" hangingPunct="1"/>
            <a:endParaRPr lang="de-DE" altLang="de-DE" dirty="0"/>
          </a:p>
        </p:txBody>
      </p:sp>
      <p:sp>
        <p:nvSpPr>
          <p:cNvPr id="29700"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     Organisationseinheit löschen</a:t>
            </a:r>
          </a:p>
        </p:txBody>
      </p:sp>
      <p:pic>
        <p:nvPicPr>
          <p:cNvPr id="2970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449" y="385763"/>
            <a:ext cx="350838" cy="379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45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465" y="3863976"/>
            <a:ext cx="4691674" cy="1797272"/>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174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465" y="1990725"/>
            <a:ext cx="5745163" cy="1438275"/>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8" name="Line 15"/>
          <p:cNvSpPr>
            <a:spLocks noChangeShapeType="1"/>
          </p:cNvSpPr>
          <p:nvPr/>
        </p:nvSpPr>
        <p:spPr bwMode="auto">
          <a:xfrm rot="10800000" flipV="1">
            <a:off x="5097017" y="4869160"/>
            <a:ext cx="576064" cy="1"/>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9" name="Abgerundetes Rechteck 7"/>
          <p:cNvSpPr>
            <a:spLocks noChangeArrowheads="1"/>
          </p:cNvSpPr>
          <p:nvPr/>
        </p:nvSpPr>
        <p:spPr bwMode="auto">
          <a:xfrm>
            <a:off x="5673080" y="4005064"/>
            <a:ext cx="3662374" cy="1584000"/>
          </a:xfrm>
          <a:prstGeom prst="roundRect">
            <a:avLst>
              <a:gd name="adj" fmla="val 11536"/>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a:t>
            </a:r>
            <a:r>
              <a:rPr lang="de-DE" altLang="de-DE" sz="1400" dirty="0"/>
              <a:t> Wenn auf die Organisationseinheit Benutzende berechtigt sind, die ausschließlich dort angelegt sind, wird mit einer Meldung darauf hingewiesen, dass sie mit dem Löschen der Organisationseinheit  gelöscht werden würden.</a:t>
            </a:r>
            <a:endParaRPr lang="de-DE" altLang="de-DE" sz="1400" dirty="0">
              <a:solidFill>
                <a:srgbClr val="1B367A"/>
              </a:solidFill>
            </a:endParaRPr>
          </a:p>
        </p:txBody>
      </p:sp>
    </p:spTree>
    <p:extLst>
      <p:ext uri="{BB962C8B-B14F-4D97-AF65-F5344CB8AC3E}">
        <p14:creationId xmlns:p14="http://schemas.microsoft.com/office/powerpoint/2010/main" val="29062825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440503" y="2298700"/>
            <a:ext cx="4880769" cy="2735343"/>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184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320" y="2276872"/>
            <a:ext cx="3647686" cy="2757171"/>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20484" name="Text Box 4"/>
          <p:cNvSpPr txBox="1">
            <a:spLocks noChangeArrowheads="1"/>
          </p:cNvSpPr>
          <p:nvPr/>
        </p:nvSpPr>
        <p:spPr bwMode="auto">
          <a:xfrm>
            <a:off x="1052513" y="693738"/>
            <a:ext cx="772358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Bef>
                <a:spcPct val="50000"/>
              </a:spcBef>
              <a:spcAft>
                <a:spcPct val="0"/>
              </a:spcAft>
              <a:buClrTx/>
              <a:buFontTx/>
              <a:buNone/>
            </a:pPr>
            <a:endParaRPr lang="de-DE" altLang="de-DE" sz="1800">
              <a:solidFill>
                <a:schemeClr val="tx1"/>
              </a:solidFill>
            </a:endParaRPr>
          </a:p>
        </p:txBody>
      </p:sp>
      <p:sp>
        <p:nvSpPr>
          <p:cNvPr id="20485" name="Text Box 5"/>
          <p:cNvSpPr txBox="1">
            <a:spLocks noChangeArrowheads="1"/>
          </p:cNvSpPr>
          <p:nvPr/>
        </p:nvSpPr>
        <p:spPr bwMode="auto">
          <a:xfrm>
            <a:off x="507339" y="1125538"/>
            <a:ext cx="89280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1"/>
                </a:solidFill>
              </a:rPr>
              <a:t>Sie können Arbeitsplaner sperren.</a:t>
            </a:r>
          </a:p>
          <a:p>
            <a:pPr eaLnBrk="1" hangingPunct="1"/>
            <a:r>
              <a:rPr lang="de-DE" altLang="de-DE" dirty="0">
                <a:solidFill>
                  <a:schemeClr val="tx1"/>
                </a:solidFill>
              </a:rPr>
              <a:t>Sie sind berechtigt, die Sperren anderer zu entfernen. Dies ist jedoch nur möglich, wenn diese Personen abgemeldet sind.</a:t>
            </a:r>
            <a:endParaRPr lang="de-DE" altLang="de-DE" dirty="0"/>
          </a:p>
        </p:txBody>
      </p:sp>
      <p:sp>
        <p:nvSpPr>
          <p:cNvPr id="20486" name="Titel 1"/>
          <p:cNvSpPr>
            <a:spLocks/>
          </p:cNvSpPr>
          <p:nvPr/>
        </p:nvSpPr>
        <p:spPr bwMode="auto">
          <a:xfrm>
            <a:off x="504000" y="333376"/>
            <a:ext cx="8193416"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Arbeitsplaner sperren / andere Sperren entfernen</a:t>
            </a:r>
          </a:p>
        </p:txBody>
      </p:sp>
      <p:sp>
        <p:nvSpPr>
          <p:cNvPr id="20488" name="Oval 6"/>
          <p:cNvSpPr>
            <a:spLocks noChangeAspect="1" noChangeArrowheads="1"/>
          </p:cNvSpPr>
          <p:nvPr/>
        </p:nvSpPr>
        <p:spPr bwMode="auto">
          <a:xfrm>
            <a:off x="3713277" y="2276159"/>
            <a:ext cx="398992" cy="37465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20489" name="Oval 6"/>
          <p:cNvSpPr>
            <a:spLocks noChangeAspect="1" noChangeArrowheads="1"/>
          </p:cNvSpPr>
          <p:nvPr/>
        </p:nvSpPr>
        <p:spPr bwMode="auto">
          <a:xfrm>
            <a:off x="7606057" y="2303463"/>
            <a:ext cx="398992" cy="37465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pic>
        <p:nvPicPr>
          <p:cNvPr id="1843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3116" y="5198090"/>
            <a:ext cx="5618155" cy="1039197"/>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7" name="Line 15"/>
          <p:cNvSpPr>
            <a:spLocks noChangeShapeType="1"/>
          </p:cNvSpPr>
          <p:nvPr/>
        </p:nvSpPr>
        <p:spPr bwMode="auto">
          <a:xfrm flipH="1">
            <a:off x="6321150" y="2671762"/>
            <a:ext cx="1432199" cy="2526327"/>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Tree>
    <p:extLst>
      <p:ext uri="{BB962C8B-B14F-4D97-AF65-F5344CB8AC3E}">
        <p14:creationId xmlns:p14="http://schemas.microsoft.com/office/powerpoint/2010/main" val="27821685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 Box 4"/>
          <p:cNvSpPr txBox="1">
            <a:spLocks noChangeArrowheads="1"/>
          </p:cNvSpPr>
          <p:nvPr/>
        </p:nvSpPr>
        <p:spPr bwMode="auto">
          <a:xfrm>
            <a:off x="1052513" y="693738"/>
            <a:ext cx="772358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Bef>
                <a:spcPct val="50000"/>
              </a:spcBef>
              <a:spcAft>
                <a:spcPct val="0"/>
              </a:spcAft>
              <a:buClrTx/>
              <a:buFontTx/>
              <a:buNone/>
            </a:pPr>
            <a:endParaRPr lang="de-DE" altLang="de-DE" sz="1800">
              <a:solidFill>
                <a:schemeClr val="tx1"/>
              </a:solidFill>
            </a:endParaRPr>
          </a:p>
        </p:txBody>
      </p:sp>
      <p:sp>
        <p:nvSpPr>
          <p:cNvPr id="20485" name="Text Box 5"/>
          <p:cNvSpPr txBox="1">
            <a:spLocks noChangeArrowheads="1"/>
          </p:cNvSpPr>
          <p:nvPr/>
        </p:nvSpPr>
        <p:spPr bwMode="auto">
          <a:xfrm>
            <a:off x="507339" y="1125538"/>
            <a:ext cx="89280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1"/>
                </a:solidFill>
              </a:rPr>
              <a:t>Manche Funktionen (z. B. Strukturen kopieren, duplizieren, archivieren) können nicht ausgeführt werden, solange Elemente durch andere bearbeitet werden oder gesperrt oder ausgelagert sind. Um das Auffinden dieser Elemente in größeren Strukturen zu erleichtern, können Sie diese Informationen für Organisationseinheiten abrufen.</a:t>
            </a:r>
            <a:endParaRPr lang="de-DE" altLang="de-DE" dirty="0"/>
          </a:p>
        </p:txBody>
      </p:sp>
      <p:sp>
        <p:nvSpPr>
          <p:cNvPr id="20486" name="Titel 1"/>
          <p:cNvSpPr>
            <a:spLocks/>
          </p:cNvSpPr>
          <p:nvPr/>
        </p:nvSpPr>
        <p:spPr bwMode="auto">
          <a:xfrm>
            <a:off x="504000" y="333376"/>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Gesperrte Elemente anzeigen</a:t>
            </a: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2924944"/>
            <a:ext cx="6248055" cy="2088232"/>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13" name="Oval 6"/>
          <p:cNvSpPr>
            <a:spLocks noChangeAspect="1" noChangeArrowheads="1"/>
          </p:cNvSpPr>
          <p:nvPr/>
        </p:nvSpPr>
        <p:spPr bwMode="auto">
          <a:xfrm>
            <a:off x="4720617" y="3167063"/>
            <a:ext cx="398992" cy="37465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0752" y="4653160"/>
            <a:ext cx="6574130" cy="1584128"/>
          </a:xfrm>
          <a:prstGeom prst="rect">
            <a:avLst/>
          </a:prstGeom>
          <a:noFill/>
          <a:ln w="9525">
            <a:solidFill>
              <a:schemeClr val="accent6">
                <a:lumMod val="90000"/>
              </a:schemeClr>
            </a:solidFill>
            <a:miter lim="800000"/>
            <a:headEnd/>
            <a:tailEnd/>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878064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Fragenbeantwortung zurücksetzen</a:t>
            </a:r>
          </a:p>
        </p:txBody>
      </p:sp>
      <p:sp>
        <p:nvSpPr>
          <p:cNvPr id="21508" name="Text Box 5"/>
          <p:cNvSpPr txBox="1">
            <a:spLocks noChangeArrowheads="1"/>
          </p:cNvSpPr>
          <p:nvPr/>
        </p:nvSpPr>
        <p:spPr bwMode="auto">
          <a:xfrm>
            <a:off x="507339" y="1125538"/>
            <a:ext cx="89280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1"/>
                </a:solidFill>
              </a:rPr>
              <a:t>Sie sind berechtigt, den Arbeitsstand eines Arbeitsplaners hinsichtlich der Beantwortung der Fragen zurückzusetzen.</a:t>
            </a:r>
          </a:p>
          <a:p>
            <a:pPr eaLnBrk="1" hangingPunct="1"/>
            <a:r>
              <a:rPr lang="de-DE" altLang="de-DE" dirty="0">
                <a:solidFill>
                  <a:schemeClr val="tx1"/>
                </a:solidFill>
              </a:rPr>
              <a:t>Anschließend kann erneut mit der Gefährdungsbeurteilung begonnen werden, ohne dass die bis dahin noch offenen Gefährdungen verloren gegangen sind.</a:t>
            </a:r>
          </a:p>
          <a:p>
            <a:pPr eaLnBrk="1" hangingPunct="1"/>
            <a:r>
              <a:rPr lang="de-DE" altLang="de-DE" dirty="0">
                <a:solidFill>
                  <a:schemeClr val="tx1"/>
                </a:solidFill>
              </a:rPr>
              <a:t>Das Zurücksetzen der Fragen ist </a:t>
            </a:r>
            <a:br>
              <a:rPr lang="de-DE" altLang="de-DE" dirty="0">
                <a:solidFill>
                  <a:schemeClr val="tx1"/>
                </a:solidFill>
              </a:rPr>
            </a:br>
            <a:r>
              <a:rPr lang="de-DE" altLang="de-DE" dirty="0">
                <a:solidFill>
                  <a:schemeClr val="tx1"/>
                </a:solidFill>
              </a:rPr>
              <a:t>möglich für einzelne Prüffälle, </a:t>
            </a:r>
            <a:br>
              <a:rPr lang="de-DE" altLang="de-DE" dirty="0">
                <a:solidFill>
                  <a:schemeClr val="tx1"/>
                </a:solidFill>
              </a:rPr>
            </a:br>
            <a:r>
              <a:rPr lang="de-DE" altLang="de-DE" dirty="0">
                <a:solidFill>
                  <a:schemeClr val="tx1"/>
                </a:solidFill>
              </a:rPr>
              <a:t>Ordner oder einen ganzen </a:t>
            </a:r>
            <a:br>
              <a:rPr lang="de-DE" altLang="de-DE" dirty="0">
                <a:solidFill>
                  <a:schemeClr val="tx1"/>
                </a:solidFill>
              </a:rPr>
            </a:br>
            <a:r>
              <a:rPr lang="de-DE" altLang="de-DE" dirty="0">
                <a:solidFill>
                  <a:schemeClr val="tx1"/>
                </a:solidFill>
              </a:rPr>
              <a:t>Arbeitsplaner.</a:t>
            </a:r>
          </a:p>
          <a:p>
            <a:pPr eaLnBrk="1" hangingPunct="1"/>
            <a:r>
              <a:rPr lang="de-DE" altLang="de-DE" dirty="0"/>
              <a:t>Die Funktion können Sie nur aus-</a:t>
            </a:r>
            <a:br>
              <a:rPr lang="de-DE" altLang="de-DE" dirty="0"/>
            </a:br>
            <a:r>
              <a:rPr lang="de-DE" altLang="de-DE" dirty="0"/>
              <a:t>führen, wenn sich das markierte </a:t>
            </a:r>
            <a:br>
              <a:rPr lang="de-DE" altLang="de-DE" dirty="0"/>
            </a:br>
            <a:r>
              <a:rPr lang="de-DE" altLang="de-DE" dirty="0"/>
              <a:t>Element im Lesemodus befindet </a:t>
            </a:r>
            <a:br>
              <a:rPr lang="de-DE" altLang="de-DE" dirty="0"/>
            </a:br>
            <a:r>
              <a:rPr lang="de-DE" altLang="de-DE" dirty="0"/>
              <a:t>und keines der enthaltenen </a:t>
            </a:r>
            <a:br>
              <a:rPr lang="de-DE" altLang="de-DE" dirty="0"/>
            </a:br>
            <a:r>
              <a:rPr lang="de-DE" altLang="de-DE" dirty="0"/>
              <a:t>Elemente von anderen gesperrt ist.</a:t>
            </a:r>
          </a:p>
        </p:txBody>
      </p:sp>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2917" y="2708920"/>
            <a:ext cx="4402696" cy="3504352"/>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8575710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969" y="1988840"/>
            <a:ext cx="8701949" cy="4183360"/>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22530" name="Titel 1"/>
          <p:cNvSpPr>
            <a:spLocks noGrp="1"/>
          </p:cNvSpPr>
          <p:nvPr>
            <p:ph type="title" idx="4294967295"/>
          </p:nvPr>
        </p:nvSpPr>
        <p:spPr>
          <a:xfrm>
            <a:off x="504000" y="333376"/>
            <a:ext cx="7500012" cy="504825"/>
          </a:xfrm>
          <a:noFill/>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Betriebsspezifischer Inhalt</a:t>
            </a:r>
          </a:p>
        </p:txBody>
      </p:sp>
      <p:sp>
        <p:nvSpPr>
          <p:cNvPr id="22532" name="Rectangle 4"/>
          <p:cNvSpPr>
            <a:spLocks/>
          </p:cNvSpPr>
          <p:nvPr/>
        </p:nvSpPr>
        <p:spPr bwMode="auto">
          <a:xfrm>
            <a:off x="507339"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3050" indent="-27305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Unter der vorgegebenen Struktur mit den 7 Ordnern (die nicht geändert werden kann) können Sie eine individuelle Ordnerstruktur anlegen.</a:t>
            </a:r>
          </a:p>
        </p:txBody>
      </p:sp>
      <p:sp>
        <p:nvSpPr>
          <p:cNvPr id="9" name="Oval 6"/>
          <p:cNvSpPr>
            <a:spLocks noChangeAspect="1" noChangeArrowheads="1"/>
          </p:cNvSpPr>
          <p:nvPr/>
        </p:nvSpPr>
        <p:spPr bwMode="auto">
          <a:xfrm>
            <a:off x="736602" y="4125660"/>
            <a:ext cx="398992" cy="37465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2" name="Line 15"/>
          <p:cNvSpPr>
            <a:spLocks noChangeShapeType="1"/>
          </p:cNvSpPr>
          <p:nvPr/>
        </p:nvSpPr>
        <p:spPr bwMode="auto">
          <a:xfrm flipH="1" flipV="1">
            <a:off x="1124305" y="4526836"/>
            <a:ext cx="1956487" cy="1170468"/>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10" name="Abgerundetes Rechteck 7"/>
          <p:cNvSpPr>
            <a:spLocks noChangeArrowheads="1"/>
          </p:cNvSpPr>
          <p:nvPr/>
        </p:nvSpPr>
        <p:spPr bwMode="auto">
          <a:xfrm>
            <a:off x="3008784" y="5445304"/>
            <a:ext cx="6090060" cy="504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Wenn Sie als Supervisor für eine Organisationseinheit schreibberechtigt sind, erhält diese Organisationseinheit das Symbol        (Haus mit Stift).</a:t>
            </a:r>
            <a:endParaRPr lang="de-DE" altLang="de-DE" sz="1400" dirty="0">
              <a:solidFill>
                <a:srgbClr val="1B367A"/>
              </a:solidFill>
            </a:endParaRPr>
          </a:p>
        </p:txBody>
      </p:sp>
      <p:pic>
        <p:nvPicPr>
          <p:cNvPr id="22535" name="Picture 10"/>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36424" y="5660710"/>
            <a:ext cx="324000" cy="281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1234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idx="4294967295"/>
          </p:nvPr>
        </p:nvSpPr>
        <p:spPr>
          <a:xfrm>
            <a:off x="504000" y="334800"/>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Organisationsstruktur aufbauen</a:t>
            </a:r>
          </a:p>
        </p:txBody>
      </p:sp>
      <p:sp>
        <p:nvSpPr>
          <p:cNvPr id="4100" name="Inhaltsplatzhalter 2"/>
          <p:cNvSpPr>
            <a:spLocks/>
          </p:cNvSpPr>
          <p:nvPr/>
        </p:nvSpPr>
        <p:spPr bwMode="auto">
          <a:xfrm>
            <a:off x="507339" y="1998663"/>
            <a:ext cx="89154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58775" indent="-358775"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Font typeface="Arial" charset="0"/>
              <a:buNone/>
            </a:pPr>
            <a:endParaRPr lang="de-DE" altLang="de-DE">
              <a:solidFill>
                <a:srgbClr val="7030A0"/>
              </a:solidFill>
            </a:endParaRPr>
          </a:p>
        </p:txBody>
      </p:sp>
      <p:sp>
        <p:nvSpPr>
          <p:cNvPr id="4101" name="Inhaltsplatzhalter 2"/>
          <p:cNvSpPr>
            <a:spLocks/>
          </p:cNvSpPr>
          <p:nvPr/>
        </p:nvSpPr>
        <p:spPr bwMode="auto">
          <a:xfrm>
            <a:off x="507339" y="1133476"/>
            <a:ext cx="8928000"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Damit der (oberste) Supervisor mit der Arbeit beginnen kann, bedarf es folgender Grundlagen:</a:t>
            </a:r>
          </a:p>
          <a:p>
            <a:pPr eaLnBrk="1" hangingPunct="1">
              <a:spcAft>
                <a:spcPts val="400"/>
              </a:spcAft>
              <a:buFont typeface="Arial" charset="0"/>
              <a:buNone/>
            </a:pPr>
            <a:r>
              <a:rPr lang="de-DE" altLang="de-DE" dirty="0"/>
              <a:t>	 </a:t>
            </a:r>
            <a:r>
              <a:rPr lang="de-DE" altLang="de-DE" dirty="0">
                <a:solidFill>
                  <a:srgbClr val="FF9900"/>
                </a:solidFill>
                <a:sym typeface="Wingdings 3" pitchFamily="18" charset="2"/>
              </a:rPr>
              <a:t></a:t>
            </a:r>
            <a:r>
              <a:rPr lang="de-DE" altLang="de-DE" dirty="0">
                <a:solidFill>
                  <a:schemeClr val="accent1"/>
                </a:solidFill>
                <a:sym typeface="Wingdings 3" pitchFamily="18" charset="2"/>
              </a:rPr>
              <a:t> </a:t>
            </a:r>
            <a:r>
              <a:rPr lang="de-DE" altLang="de-DE" dirty="0"/>
              <a:t>Das Programm ist installiert und die Rolle „Handlungshilfe-Administrator“ </a:t>
            </a:r>
            <a:br>
              <a:rPr lang="de-DE" altLang="de-DE" dirty="0"/>
            </a:br>
            <a:r>
              <a:rPr lang="de-DE" altLang="de-DE" dirty="0"/>
              <a:t>    angelegt.</a:t>
            </a:r>
            <a:endParaRPr lang="de-DE" altLang="de-DE" dirty="0">
              <a:solidFill>
                <a:schemeClr val="tx1"/>
              </a:solidFill>
            </a:endParaRPr>
          </a:p>
          <a:p>
            <a:pPr eaLnBrk="1" hangingPunct="1">
              <a:spcAft>
                <a:spcPts val="400"/>
              </a:spcAft>
              <a:buFont typeface="Arial" charset="0"/>
              <a:buNone/>
            </a:pPr>
            <a:r>
              <a:rPr lang="de-DE" altLang="de-DE" dirty="0">
                <a:solidFill>
                  <a:schemeClr val="tx1"/>
                </a:solidFill>
              </a:rPr>
              <a:t>	 </a:t>
            </a:r>
            <a:r>
              <a:rPr lang="de-DE" altLang="de-DE" dirty="0">
                <a:solidFill>
                  <a:srgbClr val="FF9900"/>
                </a:solidFill>
                <a:sym typeface="Wingdings 3" pitchFamily="18" charset="2"/>
              </a:rPr>
              <a:t></a:t>
            </a:r>
            <a:r>
              <a:rPr lang="de-DE" altLang="de-DE" dirty="0">
                <a:solidFill>
                  <a:schemeClr val="tx1"/>
                </a:solidFill>
                <a:sym typeface="Wingdings 3" pitchFamily="18" charset="2"/>
              </a:rPr>
              <a:t> </a:t>
            </a:r>
            <a:r>
              <a:rPr lang="de-DE" altLang="de-DE" dirty="0"/>
              <a:t>Der Handlungshilfe-Administrator hat an der obersten </a:t>
            </a:r>
            <a:br>
              <a:rPr lang="de-DE" altLang="de-DE" dirty="0"/>
            </a:br>
            <a:r>
              <a:rPr lang="de-DE" altLang="de-DE" dirty="0"/>
              <a:t>    Organisationseinheit mindestens eine Benutzerrolle „Supervisor“ </a:t>
            </a:r>
            <a:br>
              <a:rPr lang="de-DE" altLang="de-DE" dirty="0"/>
            </a:br>
            <a:r>
              <a:rPr lang="de-DE" altLang="de-DE" dirty="0"/>
              <a:t>    angelegt.</a:t>
            </a:r>
          </a:p>
          <a:p>
            <a:pPr eaLnBrk="1" hangingPunct="1">
              <a:spcAft>
                <a:spcPts val="400"/>
              </a:spcAft>
              <a:buFont typeface="Arial" charset="0"/>
              <a:buNone/>
            </a:pPr>
            <a:endParaRPr lang="de-DE" altLang="de-DE" dirty="0"/>
          </a:p>
          <a:p>
            <a:pPr eaLnBrk="1" hangingPunct="1"/>
            <a:r>
              <a:rPr lang="de-DE" altLang="de-DE" dirty="0"/>
              <a:t>Nun kann die Struktur nach unten erweitert werden:</a:t>
            </a:r>
          </a:p>
          <a:p>
            <a:pPr eaLnBrk="1" hangingPunct="1">
              <a:spcAft>
                <a:spcPts val="400"/>
              </a:spcAft>
              <a:buFont typeface="Arial" charset="0"/>
              <a:buNone/>
            </a:pPr>
            <a:r>
              <a:rPr lang="de-DE" altLang="de-DE" dirty="0">
                <a:solidFill>
                  <a:srgbClr val="FF9900"/>
                </a:solidFill>
                <a:sym typeface="Wingdings 3" pitchFamily="18" charset="2"/>
              </a:rPr>
              <a:t>	 </a:t>
            </a:r>
            <a:r>
              <a:rPr lang="de-DE" altLang="de-DE" dirty="0">
                <a:solidFill>
                  <a:schemeClr val="tx1"/>
                </a:solidFill>
                <a:sym typeface="Wingdings 3" pitchFamily="18" charset="2"/>
              </a:rPr>
              <a:t> </a:t>
            </a:r>
            <a:r>
              <a:rPr lang="de-DE" altLang="de-DE" dirty="0">
                <a:sym typeface="Wingdings 3" pitchFamily="18" charset="2"/>
              </a:rPr>
              <a:t>Der (oberste) Supervisor berechtigt weitere </a:t>
            </a:r>
            <a:r>
              <a:rPr lang="de-DE" altLang="de-DE" dirty="0" err="1">
                <a:sym typeface="Wingdings 3" pitchFamily="18" charset="2"/>
              </a:rPr>
              <a:t>Supervisoren</a:t>
            </a:r>
            <a:r>
              <a:rPr lang="de-DE" altLang="de-DE" dirty="0">
                <a:sym typeface="Wingdings 3" pitchFamily="18" charset="2"/>
              </a:rPr>
              <a:t>. </a:t>
            </a:r>
            <a:endParaRPr lang="de-DE" altLang="de-DE" dirty="0"/>
          </a:p>
          <a:p>
            <a:pPr eaLnBrk="1" hangingPunct="1">
              <a:spcAft>
                <a:spcPts val="400"/>
              </a:spcAft>
              <a:buFont typeface="Arial" charset="0"/>
              <a:buNone/>
            </a:pPr>
            <a:r>
              <a:rPr lang="de-DE" altLang="de-DE" dirty="0"/>
              <a:t>	 </a:t>
            </a:r>
            <a:r>
              <a:rPr lang="de-DE" altLang="de-DE" dirty="0">
                <a:solidFill>
                  <a:srgbClr val="FF9900"/>
                </a:solidFill>
                <a:sym typeface="Wingdings 3" pitchFamily="18" charset="2"/>
              </a:rPr>
              <a:t></a:t>
            </a:r>
            <a:r>
              <a:rPr lang="de-DE" altLang="de-DE" dirty="0">
                <a:solidFill>
                  <a:schemeClr val="accent1"/>
                </a:solidFill>
                <a:sym typeface="Wingdings 3" pitchFamily="18" charset="2"/>
              </a:rPr>
              <a:t> </a:t>
            </a:r>
            <a:r>
              <a:rPr lang="de-DE" altLang="de-DE" dirty="0"/>
              <a:t>Die Supervisoren bauen die Organisationsstruktur weiter auf und </a:t>
            </a:r>
            <a:br>
              <a:rPr lang="de-DE" altLang="de-DE" dirty="0"/>
            </a:br>
            <a:r>
              <a:rPr lang="de-DE" altLang="de-DE" dirty="0"/>
              <a:t>    legen weitere Supervisoren, Anwendende und Lesende an.</a:t>
            </a:r>
            <a:endParaRPr lang="de-DE" altLang="de-DE" dirty="0">
              <a:solidFill>
                <a:schemeClr val="tx1"/>
              </a:solidFill>
            </a:endParaRPr>
          </a:p>
          <a:p>
            <a:pPr eaLnBrk="1" hangingPunct="1"/>
            <a:endParaRPr lang="de-DE" altLang="de-DE" dirty="0"/>
          </a:p>
        </p:txBody>
      </p:sp>
    </p:spTree>
    <p:extLst>
      <p:ext uri="{BB962C8B-B14F-4D97-AF65-F5344CB8AC3E}">
        <p14:creationId xmlns:p14="http://schemas.microsoft.com/office/powerpoint/2010/main" val="19304645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967" y="3288966"/>
            <a:ext cx="8083450" cy="2952514"/>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23554" name="Titel 1"/>
          <p:cNvSpPr>
            <a:spLocks noGrp="1"/>
          </p:cNvSpPr>
          <p:nvPr>
            <p:ph type="title" idx="4294967295"/>
          </p:nvPr>
        </p:nvSpPr>
        <p:spPr>
          <a:xfrm>
            <a:off x="504000" y="333376"/>
            <a:ext cx="7500012" cy="504825"/>
          </a:xfrm>
          <a:noFill/>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Betriebsspezifischer Inhalt: Dokumente</a:t>
            </a:r>
          </a:p>
        </p:txBody>
      </p:sp>
      <p:sp>
        <p:nvSpPr>
          <p:cNvPr id="23556" name="Rectangle 4"/>
          <p:cNvSpPr>
            <a:spLocks/>
          </p:cNvSpPr>
          <p:nvPr/>
        </p:nvSpPr>
        <p:spPr bwMode="auto">
          <a:xfrm>
            <a:off x="507340" y="1125539"/>
            <a:ext cx="5813812"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3050" indent="-27305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In den Ordnern mit dem Symbol       können Sie eine Ordnerstruktur anlegen sowie Interne Dokumente anlegen oder Externe Dokumente hochladen. </a:t>
            </a:r>
          </a:p>
          <a:p>
            <a:pPr eaLnBrk="1" hangingPunct="1"/>
            <a:r>
              <a:rPr lang="de-DE" altLang="de-DE" dirty="0"/>
              <a:t>Die Funktionen entsprechen denen im Benutzerbereich und Öffentlichen Bereich.</a:t>
            </a:r>
          </a:p>
        </p:txBody>
      </p:sp>
      <p:sp>
        <p:nvSpPr>
          <p:cNvPr id="23560" name="Abgerundetes Rechteck 7"/>
          <p:cNvSpPr>
            <a:spLocks noChangeArrowheads="1"/>
          </p:cNvSpPr>
          <p:nvPr/>
        </p:nvSpPr>
        <p:spPr bwMode="auto">
          <a:xfrm>
            <a:off x="613966" y="5877272"/>
            <a:ext cx="8042354" cy="32124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23561" name="Abgerundetes Rechteck 7"/>
          <p:cNvSpPr>
            <a:spLocks noChangeArrowheads="1"/>
          </p:cNvSpPr>
          <p:nvPr/>
        </p:nvSpPr>
        <p:spPr bwMode="auto">
          <a:xfrm>
            <a:off x="1060926" y="3860800"/>
            <a:ext cx="846530" cy="233680"/>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pic>
        <p:nvPicPr>
          <p:cNvPr id="2356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7473" y="1141731"/>
            <a:ext cx="350838"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610350" y="1269559"/>
            <a:ext cx="2735262" cy="2576001"/>
          </a:xfrm>
          <a:prstGeom prst="rect">
            <a:avLst/>
          </a:prstGeom>
          <a:noFill/>
          <a:ln w="9525">
            <a:solidFill>
              <a:schemeClr val="accent6">
                <a:lumMod val="90000"/>
              </a:schemeClr>
            </a:solidFill>
            <a:miter lim="800000"/>
            <a:headEnd/>
            <a:tailEnd/>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54134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371" y="2420889"/>
            <a:ext cx="8681835" cy="3673374"/>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24579" name="Titel 1"/>
          <p:cNvSpPr>
            <a:spLocks noGrp="1"/>
          </p:cNvSpPr>
          <p:nvPr>
            <p:ph type="title" idx="4294967295"/>
          </p:nvPr>
        </p:nvSpPr>
        <p:spPr>
          <a:xfrm>
            <a:off x="504000" y="333376"/>
            <a:ext cx="7500012" cy="504825"/>
          </a:xfrm>
          <a:noFill/>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Betriebsspezifischer Inhalt: Prüflisten</a:t>
            </a:r>
          </a:p>
        </p:txBody>
      </p:sp>
      <p:sp>
        <p:nvSpPr>
          <p:cNvPr id="24581" name="Rectangle 4"/>
          <p:cNvSpPr>
            <a:spLocks/>
          </p:cNvSpPr>
          <p:nvPr/>
        </p:nvSpPr>
        <p:spPr bwMode="auto">
          <a:xfrm>
            <a:off x="507340"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3050" indent="-27305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Um Betriebsspezifische Prüflisten und Vorlagen anzulegen, müssen Sie in den Benutzerbereich wechseln. Von dort aus können Sie Eigene Prüflisten und Vorlagen in den Betriebsspezifischen Inhalt kopieren.</a:t>
            </a:r>
          </a:p>
        </p:txBody>
      </p:sp>
      <p:sp>
        <p:nvSpPr>
          <p:cNvPr id="24582" name="Abgerundetes Rechteck 7"/>
          <p:cNvSpPr>
            <a:spLocks noChangeArrowheads="1"/>
          </p:cNvSpPr>
          <p:nvPr/>
        </p:nvSpPr>
        <p:spPr bwMode="auto">
          <a:xfrm>
            <a:off x="3296815" y="4257576"/>
            <a:ext cx="5996961" cy="683592"/>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Tree>
    <p:extLst>
      <p:ext uri="{BB962C8B-B14F-4D97-AF65-F5344CB8AC3E}">
        <p14:creationId xmlns:p14="http://schemas.microsoft.com/office/powerpoint/2010/main" val="12635040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2903" y="3077383"/>
            <a:ext cx="5054321" cy="2383126"/>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410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148" y="3069072"/>
            <a:ext cx="3452644" cy="2684510"/>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25603" name="Titel 1"/>
          <p:cNvSpPr>
            <a:spLocks noGrp="1"/>
          </p:cNvSpPr>
          <p:nvPr>
            <p:ph type="title" idx="4294967295"/>
          </p:nvPr>
        </p:nvSpPr>
        <p:spPr>
          <a:xfrm>
            <a:off x="504000" y="333376"/>
            <a:ext cx="8046906" cy="504825"/>
          </a:xfrm>
          <a:noFill/>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Benutzerbereich: Eigene Prüflisten und Vorlagen</a:t>
            </a:r>
          </a:p>
        </p:txBody>
      </p:sp>
      <p:sp>
        <p:nvSpPr>
          <p:cNvPr id="25605" name="Rectangle 4"/>
          <p:cNvSpPr>
            <a:spLocks/>
          </p:cNvSpPr>
          <p:nvPr/>
        </p:nvSpPr>
        <p:spPr bwMode="auto">
          <a:xfrm>
            <a:off x="507340"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3050" indent="-27305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Der Austausch von Eigenen Prüflisten oder Vorlagen zwischen Anwendenden und Ihnen erfolgt über den Export bzw. Import. Exportierte Anwender-Daten können Sie in Ihren Benutzerbereich importieren. </a:t>
            </a:r>
          </a:p>
          <a:p>
            <a:pPr eaLnBrk="1" hangingPunct="1"/>
            <a:r>
              <a:rPr lang="de-DE" altLang="de-DE" dirty="0"/>
              <a:t>Das Programm importiert diese Daten automatisch in den richtigen Ordner (Eigene Prüflisten oder Eigene Vorlagen).</a:t>
            </a:r>
          </a:p>
        </p:txBody>
      </p:sp>
      <p:sp>
        <p:nvSpPr>
          <p:cNvPr id="25607" name="Oval 6"/>
          <p:cNvSpPr>
            <a:spLocks noChangeAspect="1" noChangeArrowheads="1"/>
          </p:cNvSpPr>
          <p:nvPr/>
        </p:nvSpPr>
        <p:spPr bwMode="auto">
          <a:xfrm>
            <a:off x="2948750" y="3056885"/>
            <a:ext cx="398992" cy="37465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21" name="Abgerundetes Rechteck 7"/>
          <p:cNvSpPr>
            <a:spLocks noChangeArrowheads="1"/>
          </p:cNvSpPr>
          <p:nvPr/>
        </p:nvSpPr>
        <p:spPr bwMode="auto">
          <a:xfrm>
            <a:off x="4304928" y="5589296"/>
            <a:ext cx="4536504" cy="504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Die importierten Dateien legen sich als Ordner mit Zeitstempel an. Die Ordner können Sie umbenennen.</a:t>
            </a:r>
          </a:p>
        </p:txBody>
      </p:sp>
    </p:spTree>
    <p:extLst>
      <p:ext uri="{BB962C8B-B14F-4D97-AF65-F5344CB8AC3E}">
        <p14:creationId xmlns:p14="http://schemas.microsoft.com/office/powerpoint/2010/main" val="25945324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2347094"/>
            <a:ext cx="8688820" cy="3491519"/>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26626" name="Titel 1"/>
          <p:cNvSpPr>
            <a:spLocks noGrp="1"/>
          </p:cNvSpPr>
          <p:nvPr>
            <p:ph type="title" idx="4294967295"/>
          </p:nvPr>
        </p:nvSpPr>
        <p:spPr>
          <a:xfrm>
            <a:off x="504000" y="333376"/>
            <a:ext cx="8046906" cy="504825"/>
          </a:xfrm>
          <a:noFill/>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Betriebsspezifische Prüflisten und Vorlagen</a:t>
            </a:r>
          </a:p>
        </p:txBody>
      </p:sp>
      <p:sp>
        <p:nvSpPr>
          <p:cNvPr id="26628" name="Rectangle 4"/>
          <p:cNvSpPr>
            <a:spLocks/>
          </p:cNvSpPr>
          <p:nvPr/>
        </p:nvSpPr>
        <p:spPr bwMode="auto">
          <a:xfrm>
            <a:off x="507340"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3050" indent="-27305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Haben Sie die importierten Listen für gut befunden, sollten Sie bei den Eigenen Prüflisten einen Stand (Arbeitsstand) vergeben, damit später die Aktualitätsprüfung im Arbeitsplaner funktioniert.</a:t>
            </a:r>
          </a:p>
        </p:txBody>
      </p:sp>
      <p:sp>
        <p:nvSpPr>
          <p:cNvPr id="14" name="Abgerundetes Rechteck 7"/>
          <p:cNvSpPr>
            <a:spLocks noChangeArrowheads="1"/>
          </p:cNvSpPr>
          <p:nvPr/>
        </p:nvSpPr>
        <p:spPr bwMode="auto">
          <a:xfrm>
            <a:off x="8049344" y="3573016"/>
            <a:ext cx="1257880" cy="31682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Tree>
    <p:extLst>
      <p:ext uri="{BB962C8B-B14F-4D97-AF65-F5344CB8AC3E}">
        <p14:creationId xmlns:p14="http://schemas.microsoft.com/office/powerpoint/2010/main" val="4121961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2132857"/>
            <a:ext cx="4759193" cy="3951830"/>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26626" name="Titel 1"/>
          <p:cNvSpPr>
            <a:spLocks noGrp="1"/>
          </p:cNvSpPr>
          <p:nvPr>
            <p:ph type="title" idx="4294967295"/>
          </p:nvPr>
        </p:nvSpPr>
        <p:spPr>
          <a:xfrm>
            <a:off x="504000" y="333376"/>
            <a:ext cx="8046906" cy="504825"/>
          </a:xfrm>
          <a:noFill/>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Betriebsspezifische Prüflisten und Vorlagen</a:t>
            </a:r>
          </a:p>
        </p:txBody>
      </p:sp>
      <p:sp>
        <p:nvSpPr>
          <p:cNvPr id="26628" name="Rectangle 4"/>
          <p:cNvSpPr>
            <a:spLocks/>
          </p:cNvSpPr>
          <p:nvPr/>
        </p:nvSpPr>
        <p:spPr bwMode="auto">
          <a:xfrm>
            <a:off x="507340"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3050" indent="-27305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Sie können einzelne Prüflisten/Vorlagen oder auch einen Ordner mit Prüflisten/Vorlagen in den Betriebsspezifischen Inhalt kopieren.</a:t>
            </a:r>
          </a:p>
          <a:p>
            <a:pPr eaLnBrk="1" hangingPunct="1"/>
            <a:endParaRPr lang="de-DE" altLang="de-DE" dirty="0"/>
          </a:p>
        </p:txBody>
      </p:sp>
      <p:sp>
        <p:nvSpPr>
          <p:cNvPr id="26630" name="Oval 6"/>
          <p:cNvSpPr>
            <a:spLocks noChangeAspect="1" noChangeArrowheads="1"/>
          </p:cNvSpPr>
          <p:nvPr/>
        </p:nvSpPr>
        <p:spPr bwMode="auto">
          <a:xfrm>
            <a:off x="1479444" y="2367234"/>
            <a:ext cx="398992" cy="37465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2" name="Abgerundetes Rechteck 7"/>
          <p:cNvSpPr>
            <a:spLocks noChangeArrowheads="1"/>
          </p:cNvSpPr>
          <p:nvPr/>
        </p:nvSpPr>
        <p:spPr bwMode="auto">
          <a:xfrm>
            <a:off x="5787600" y="5589240"/>
            <a:ext cx="3557888" cy="503237"/>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Die Zielauswahl ist auf Eigene Prüflisten bzw. auf Eigene Vorlagen begrenzt.</a:t>
            </a:r>
            <a:endParaRPr lang="de-DE" altLang="de-DE" sz="1400" dirty="0">
              <a:solidFill>
                <a:srgbClr val="1B367A"/>
              </a:solidFill>
            </a:endParaRPr>
          </a:p>
        </p:txBody>
      </p:sp>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7600" y="2145563"/>
            <a:ext cx="3555805" cy="3304385"/>
          </a:xfrm>
          <a:prstGeom prst="rect">
            <a:avLst/>
          </a:prstGeom>
          <a:noFill/>
          <a:ln w="9525">
            <a:solidFill>
              <a:schemeClr val="accent6">
                <a:lumMod val="90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2591537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
          <p:cNvSpPr>
            <a:spLocks noGrp="1"/>
          </p:cNvSpPr>
          <p:nvPr>
            <p:ph type="title" idx="4294967295"/>
          </p:nvPr>
        </p:nvSpPr>
        <p:spPr>
          <a:xfrm>
            <a:off x="504000" y="333378"/>
            <a:ext cx="881393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Maßnahmenverwaltung für Organisationseinheiten</a:t>
            </a:r>
          </a:p>
        </p:txBody>
      </p:sp>
      <p:sp>
        <p:nvSpPr>
          <p:cNvPr id="31" name="Inhaltsplatzhalter 2"/>
          <p:cNvSpPr>
            <a:spLocks/>
          </p:cNvSpPr>
          <p:nvPr/>
        </p:nvSpPr>
        <p:spPr bwMode="auto">
          <a:xfrm>
            <a:off x="507341" y="1125538"/>
            <a:ext cx="89280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1"/>
                </a:solidFill>
              </a:rPr>
              <a:t>Sie können die Maßnahmenverwaltung auch für Organisationseinheiten aufrufen.</a:t>
            </a:r>
            <a:endParaRPr lang="de-DE" altLang="de-DE" dirty="0"/>
          </a:p>
        </p:txBody>
      </p:sp>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2052847"/>
            <a:ext cx="4945218" cy="360840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73438" y="3212976"/>
            <a:ext cx="5972175" cy="1857375"/>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53608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313039" y="1268438"/>
            <a:ext cx="4032573" cy="496501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5352" y="4581128"/>
            <a:ext cx="4166372" cy="165231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722"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a:t>Maßnahmenverwaltung</a:t>
            </a:r>
          </a:p>
        </p:txBody>
      </p:sp>
      <p:sp>
        <p:nvSpPr>
          <p:cNvPr id="30724" name="Rectangle 15"/>
          <p:cNvSpPr>
            <a:spLocks/>
          </p:cNvSpPr>
          <p:nvPr/>
        </p:nvSpPr>
        <p:spPr bwMode="auto">
          <a:xfrm>
            <a:off x="507340" y="1125539"/>
            <a:ext cx="48057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3050" indent="-27305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Sie sehen in der </a:t>
            </a:r>
            <a:r>
              <a:rPr lang="de-DE" altLang="de-DE" dirty="0" err="1"/>
              <a:t>Maßnahmenver-waltung</a:t>
            </a:r>
            <a:r>
              <a:rPr lang="de-DE" altLang="de-DE" dirty="0"/>
              <a:t> die Namen aller, die einen Filter angelegt haben. Sie sind berechtigt, diese Filter zu löschen, umzubenennen und zu bearbeiten.</a:t>
            </a:r>
          </a:p>
          <a:p>
            <a:pPr eaLnBrk="1" hangingPunct="1"/>
            <a:r>
              <a:rPr lang="de-DE" altLang="de-DE" dirty="0"/>
              <a:t>Sie können die </a:t>
            </a:r>
            <a:r>
              <a:rPr lang="de-DE" altLang="de-DE" dirty="0" err="1"/>
              <a:t>Maßnahmenver-waltung</a:t>
            </a:r>
            <a:r>
              <a:rPr lang="de-DE" altLang="de-DE" dirty="0"/>
              <a:t> einer Organisationseinheit exportieren. In der Tabelle werden alle in der Struktur angelegten Arbeitsplaner genannt.</a:t>
            </a:r>
          </a:p>
        </p:txBody>
      </p:sp>
    </p:spTree>
    <p:extLst>
      <p:ext uri="{BB962C8B-B14F-4D97-AF65-F5344CB8AC3E}">
        <p14:creationId xmlns:p14="http://schemas.microsoft.com/office/powerpoint/2010/main" val="36140045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Line 73"/>
          <p:cNvSpPr>
            <a:spLocks noChangeShapeType="1"/>
          </p:cNvSpPr>
          <p:nvPr/>
        </p:nvSpPr>
        <p:spPr bwMode="auto">
          <a:xfrm flipH="1" flipV="1">
            <a:off x="3080792" y="4605338"/>
            <a:ext cx="0" cy="1462410"/>
          </a:xfrm>
          <a:prstGeom prst="line">
            <a:avLst/>
          </a:prstGeom>
          <a:solidFill>
            <a:schemeClr val="bg1"/>
          </a:solidFill>
          <a:ln w="2857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de-DE"/>
          </a:p>
        </p:txBody>
      </p:sp>
      <p:sp>
        <p:nvSpPr>
          <p:cNvPr id="27650" name="Text Box 44"/>
          <p:cNvSpPr txBox="1">
            <a:spLocks noChangeArrowheads="1"/>
          </p:cNvSpPr>
          <p:nvPr/>
        </p:nvSpPr>
        <p:spPr bwMode="auto">
          <a:xfrm>
            <a:off x="540000" y="333376"/>
            <a:ext cx="881393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Die Funktionsleiste im Dokumentationsarchiv</a:t>
            </a:r>
          </a:p>
        </p:txBody>
      </p:sp>
      <p:sp>
        <p:nvSpPr>
          <p:cNvPr id="19472" name="Rectangle 4"/>
          <p:cNvSpPr>
            <a:spLocks/>
          </p:cNvSpPr>
          <p:nvPr/>
        </p:nvSpPr>
        <p:spPr bwMode="auto">
          <a:xfrm>
            <a:off x="507339"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61950" indent="-36195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marL="273050" indent="-273050" eaLnBrk="1" hangingPunct="1">
              <a:defRPr/>
            </a:pPr>
            <a:r>
              <a:rPr lang="de-DE" altLang="de-DE" dirty="0"/>
              <a:t>Sie sind berechtigt, Daten aus dem Archiv zu exportieren und auch wieder dorthin zu importieren. Diese Funktion kann helfen, die Datenbankgröße überschaubar zu halten, ohne endgültig auf ältere Daten verzichten zu müssen.</a:t>
            </a:r>
          </a:p>
          <a:p>
            <a:pPr marL="273050" indent="-273050" eaLnBrk="1" hangingPunct="1">
              <a:defRPr/>
            </a:pPr>
            <a:r>
              <a:rPr lang="de-DE" altLang="de-DE" dirty="0"/>
              <a:t>Sie können Daten aus dem Archiv in den Öffentlichen Bereich oder den Benutzerbereich kopieren.</a:t>
            </a:r>
          </a:p>
          <a:p>
            <a:pPr marL="273050" indent="-273050" eaLnBrk="1" hangingPunct="1">
              <a:defRPr/>
            </a:pPr>
            <a:endParaRPr lang="de-DE" altLang="de-DE" dirty="0"/>
          </a:p>
          <a:p>
            <a:pPr eaLnBrk="1" hangingPunct="1">
              <a:defRPr/>
            </a:pPr>
            <a:endParaRPr lang="de-DE" altLang="de-DE" dirty="0"/>
          </a:p>
        </p:txBody>
      </p:sp>
      <p:sp>
        <p:nvSpPr>
          <p:cNvPr id="27675" name="Line 46"/>
          <p:cNvSpPr>
            <a:spLocks noChangeShapeType="1"/>
          </p:cNvSpPr>
          <p:nvPr/>
        </p:nvSpPr>
        <p:spPr bwMode="auto">
          <a:xfrm flipH="1">
            <a:off x="3800872" y="4533305"/>
            <a:ext cx="0" cy="623887"/>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7676" name="AutoShape 47"/>
          <p:cNvSpPr>
            <a:spLocks noChangeArrowheads="1"/>
          </p:cNvSpPr>
          <p:nvPr/>
        </p:nvSpPr>
        <p:spPr bwMode="auto">
          <a:xfrm>
            <a:off x="3224699" y="5107086"/>
            <a:ext cx="1171178" cy="338138"/>
          </a:xfrm>
          <a:prstGeom prst="roundRect">
            <a:avLst>
              <a:gd name="adj" fmla="val 16667"/>
            </a:avLst>
          </a:prstGeom>
          <a:solidFill>
            <a:schemeClr val="bg1"/>
          </a:solidFill>
          <a:ln w="2857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800">
                <a:solidFill>
                  <a:schemeClr val="tx1"/>
                </a:solidFill>
              </a:rPr>
              <a:t>Kopieren</a:t>
            </a:r>
          </a:p>
        </p:txBody>
      </p:sp>
      <p:sp>
        <p:nvSpPr>
          <p:cNvPr id="27673" name="Line 49"/>
          <p:cNvSpPr>
            <a:spLocks noChangeShapeType="1"/>
          </p:cNvSpPr>
          <p:nvPr/>
        </p:nvSpPr>
        <p:spPr bwMode="auto">
          <a:xfrm flipH="1">
            <a:off x="5313040" y="4430220"/>
            <a:ext cx="0" cy="958671"/>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7674" name="AutoShape 50"/>
          <p:cNvSpPr>
            <a:spLocks noChangeArrowheads="1"/>
          </p:cNvSpPr>
          <p:nvPr/>
        </p:nvSpPr>
        <p:spPr bwMode="auto">
          <a:xfrm>
            <a:off x="4628050" y="5107086"/>
            <a:ext cx="1405070" cy="338138"/>
          </a:xfrm>
          <a:prstGeom prst="roundRect">
            <a:avLst>
              <a:gd name="adj" fmla="val 16667"/>
            </a:avLst>
          </a:prstGeom>
          <a:solidFill>
            <a:schemeClr val="bg1"/>
          </a:solidFill>
          <a:ln w="2857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800">
                <a:solidFill>
                  <a:schemeClr val="tx1"/>
                </a:solidFill>
              </a:rPr>
              <a:t>Importieren</a:t>
            </a:r>
          </a:p>
        </p:txBody>
      </p:sp>
      <p:sp>
        <p:nvSpPr>
          <p:cNvPr id="27671" name="Line 52"/>
          <p:cNvSpPr>
            <a:spLocks noChangeShapeType="1"/>
          </p:cNvSpPr>
          <p:nvPr/>
        </p:nvSpPr>
        <p:spPr bwMode="auto">
          <a:xfrm>
            <a:off x="2360712" y="3691979"/>
            <a:ext cx="0" cy="962572"/>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7672" name="AutoShape 53"/>
          <p:cNvSpPr>
            <a:spLocks noChangeArrowheads="1"/>
          </p:cNvSpPr>
          <p:nvPr/>
        </p:nvSpPr>
        <p:spPr bwMode="auto">
          <a:xfrm>
            <a:off x="1765597" y="3522911"/>
            <a:ext cx="1171179" cy="338137"/>
          </a:xfrm>
          <a:prstGeom prst="roundRect">
            <a:avLst>
              <a:gd name="adj" fmla="val 16667"/>
            </a:avLst>
          </a:prstGeom>
          <a:solidFill>
            <a:schemeClr val="bg1"/>
          </a:solidFill>
          <a:ln w="2857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800">
                <a:solidFill>
                  <a:schemeClr val="tx1"/>
                </a:solidFill>
              </a:rPr>
              <a:t>Löschen</a:t>
            </a:r>
          </a:p>
        </p:txBody>
      </p:sp>
      <p:sp>
        <p:nvSpPr>
          <p:cNvPr id="27669" name="Line 55"/>
          <p:cNvSpPr>
            <a:spLocks noChangeShapeType="1"/>
          </p:cNvSpPr>
          <p:nvPr/>
        </p:nvSpPr>
        <p:spPr bwMode="auto">
          <a:xfrm flipH="1">
            <a:off x="4523053" y="3691979"/>
            <a:ext cx="0" cy="639761"/>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7670" name="AutoShape 56"/>
          <p:cNvSpPr>
            <a:spLocks noChangeArrowheads="1"/>
          </p:cNvSpPr>
          <p:nvPr/>
        </p:nvSpPr>
        <p:spPr bwMode="auto">
          <a:xfrm>
            <a:off x="3920822" y="3522910"/>
            <a:ext cx="1169458" cy="338137"/>
          </a:xfrm>
          <a:prstGeom prst="roundRect">
            <a:avLst>
              <a:gd name="adj" fmla="val 16667"/>
            </a:avLst>
          </a:prstGeom>
          <a:solidFill>
            <a:schemeClr val="bg1"/>
          </a:solidFill>
          <a:ln w="2857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800">
                <a:solidFill>
                  <a:schemeClr val="tx1"/>
                </a:solidFill>
              </a:rPr>
              <a:t>Drucken</a:t>
            </a:r>
          </a:p>
        </p:txBody>
      </p:sp>
      <p:sp>
        <p:nvSpPr>
          <p:cNvPr id="27667" name="Line 58"/>
          <p:cNvSpPr>
            <a:spLocks noChangeShapeType="1"/>
          </p:cNvSpPr>
          <p:nvPr/>
        </p:nvSpPr>
        <p:spPr bwMode="auto">
          <a:xfrm>
            <a:off x="6753201" y="4509119"/>
            <a:ext cx="0" cy="1368151"/>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7668" name="AutoShape 59"/>
          <p:cNvSpPr>
            <a:spLocks noChangeArrowheads="1"/>
          </p:cNvSpPr>
          <p:nvPr/>
        </p:nvSpPr>
        <p:spPr bwMode="auto">
          <a:xfrm>
            <a:off x="4880992" y="5877271"/>
            <a:ext cx="3823097" cy="338138"/>
          </a:xfrm>
          <a:prstGeom prst="roundRect">
            <a:avLst>
              <a:gd name="adj" fmla="val 16667"/>
            </a:avLst>
          </a:prstGeom>
          <a:solidFill>
            <a:schemeClr val="bg1"/>
          </a:solidFill>
          <a:ln w="2857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800">
                <a:solidFill>
                  <a:schemeClr val="tx1"/>
                </a:solidFill>
              </a:rPr>
              <a:t>Dokumentationsbelege anzeigen</a:t>
            </a:r>
          </a:p>
        </p:txBody>
      </p:sp>
      <p:sp>
        <p:nvSpPr>
          <p:cNvPr id="27665" name="Line 61"/>
          <p:cNvSpPr>
            <a:spLocks noChangeShapeType="1"/>
          </p:cNvSpPr>
          <p:nvPr/>
        </p:nvSpPr>
        <p:spPr bwMode="auto">
          <a:xfrm flipH="1">
            <a:off x="6058139" y="3734525"/>
            <a:ext cx="0" cy="597215"/>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7666" name="AutoShape 62"/>
          <p:cNvSpPr>
            <a:spLocks noChangeArrowheads="1"/>
          </p:cNvSpPr>
          <p:nvPr/>
        </p:nvSpPr>
        <p:spPr bwMode="auto">
          <a:xfrm>
            <a:off x="5389190" y="3522910"/>
            <a:ext cx="1403350" cy="338138"/>
          </a:xfrm>
          <a:prstGeom prst="roundRect">
            <a:avLst>
              <a:gd name="adj" fmla="val 16667"/>
            </a:avLst>
          </a:prstGeom>
          <a:solidFill>
            <a:schemeClr val="bg1"/>
          </a:solidFill>
          <a:ln w="2857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800">
                <a:solidFill>
                  <a:schemeClr val="tx1"/>
                </a:solidFill>
              </a:rPr>
              <a:t>Exportieren</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7520" y="4101307"/>
            <a:ext cx="5210175" cy="771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AutoShape 74"/>
          <p:cNvSpPr>
            <a:spLocks noChangeArrowheads="1"/>
          </p:cNvSpPr>
          <p:nvPr/>
        </p:nvSpPr>
        <p:spPr bwMode="auto">
          <a:xfrm>
            <a:off x="1501619" y="5877272"/>
            <a:ext cx="3163349" cy="338137"/>
          </a:xfrm>
          <a:prstGeom prst="roundRect">
            <a:avLst>
              <a:gd name="adj" fmla="val 16667"/>
            </a:avLst>
          </a:prstGeom>
          <a:solidFill>
            <a:schemeClr val="bg1"/>
          </a:solidFill>
          <a:ln w="2857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de-DE" altLang="de-DE" dirty="0"/>
              <a:t>Strukturbaum auf-/zuklappen</a:t>
            </a:r>
          </a:p>
        </p:txBody>
      </p:sp>
    </p:spTree>
    <p:extLst>
      <p:ext uri="{BB962C8B-B14F-4D97-AF65-F5344CB8AC3E}">
        <p14:creationId xmlns:p14="http://schemas.microsoft.com/office/powerpoint/2010/main" val="2681401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356" y="3773191"/>
            <a:ext cx="4013612" cy="246412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22" name="Titel 1"/>
          <p:cNvSpPr>
            <a:spLocks noGrp="1"/>
          </p:cNvSpPr>
          <p:nvPr>
            <p:ph type="title" idx="4294967295"/>
          </p:nvPr>
        </p:nvSpPr>
        <p:spPr>
          <a:xfrm>
            <a:off x="504000" y="334800"/>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Organisationsstruktur aufbauen</a:t>
            </a:r>
          </a:p>
        </p:txBody>
      </p:sp>
      <p:sp>
        <p:nvSpPr>
          <p:cNvPr id="5124" name="Rectangle 4"/>
          <p:cNvSpPr>
            <a:spLocks/>
          </p:cNvSpPr>
          <p:nvPr/>
        </p:nvSpPr>
        <p:spPr bwMode="auto">
          <a:xfrm>
            <a:off x="507340" y="1126800"/>
            <a:ext cx="8928000" cy="719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err="1"/>
              <a:t>Supervisoren</a:t>
            </a:r>
            <a:r>
              <a:rPr lang="de-DE" altLang="de-DE" dirty="0"/>
              <a:t> und Anwendende</a:t>
            </a:r>
            <a:br>
              <a:rPr lang="de-DE" altLang="de-DE" dirty="0"/>
            </a:br>
            <a:r>
              <a:rPr lang="de-DE" altLang="de-DE" dirty="0"/>
              <a:t>können folgende Strukturelemente</a:t>
            </a:r>
            <a:br>
              <a:rPr lang="de-DE" altLang="de-DE" dirty="0"/>
            </a:br>
            <a:r>
              <a:rPr lang="de-DE" altLang="de-DE" dirty="0"/>
              <a:t>im Öffentlichen Bereich anlegen </a:t>
            </a:r>
            <a:br>
              <a:rPr lang="de-DE" altLang="de-DE" dirty="0"/>
            </a:br>
            <a:r>
              <a:rPr lang="de-DE" altLang="de-DE" dirty="0"/>
              <a:t>und vervielfältigen (kopieren, duplizieren):</a:t>
            </a:r>
          </a:p>
          <a:p>
            <a:pPr eaLnBrk="1" hangingPunct="1"/>
            <a:endParaRPr lang="de-DE" altLang="de-DE" sz="2800" dirty="0"/>
          </a:p>
          <a:p>
            <a:pPr eaLnBrk="1" hangingPunct="1"/>
            <a:r>
              <a:rPr lang="de-DE" altLang="de-DE" dirty="0" err="1"/>
              <a:t>Supervisoren</a:t>
            </a:r>
            <a:r>
              <a:rPr lang="de-DE" altLang="de-DE" dirty="0"/>
              <a:t> legen über das Symbol      Organisationseinheiten und Arbeitsplaner an.</a:t>
            </a:r>
          </a:p>
        </p:txBody>
      </p:sp>
      <p:sp>
        <p:nvSpPr>
          <p:cNvPr id="5125" name="Inhaltsplatzhalter 2"/>
          <p:cNvSpPr>
            <a:spLocks/>
          </p:cNvSpPr>
          <p:nvPr/>
        </p:nvSpPr>
        <p:spPr bwMode="auto">
          <a:xfrm>
            <a:off x="507339" y="1998663"/>
            <a:ext cx="89154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58775" indent="-358775"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Font typeface="Arial" charset="0"/>
              <a:buNone/>
            </a:pPr>
            <a:endParaRPr lang="de-DE" altLang="de-DE">
              <a:solidFill>
                <a:srgbClr val="7030A0"/>
              </a:solidFill>
            </a:endParaRPr>
          </a:p>
        </p:txBody>
      </p:sp>
      <p:pic>
        <p:nvPicPr>
          <p:cNvPr id="51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9735" y="2984947"/>
            <a:ext cx="347398" cy="300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128" name="Gruppieren 1"/>
          <p:cNvGrpSpPr>
            <a:grpSpLocks/>
          </p:cNvGrpSpPr>
          <p:nvPr/>
        </p:nvGrpSpPr>
        <p:grpSpPr bwMode="auto">
          <a:xfrm>
            <a:off x="5889103" y="1206500"/>
            <a:ext cx="3354777" cy="1498600"/>
            <a:chOff x="5330825" y="1340768"/>
            <a:chExt cx="3201988" cy="1498600"/>
          </a:xfrm>
        </p:grpSpPr>
        <p:pic>
          <p:nvPicPr>
            <p:cNvPr id="5131" name="Picture 5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0825" y="1442368"/>
              <a:ext cx="253047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96238" y="1340768"/>
              <a:ext cx="220662"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5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94650" y="1718593"/>
              <a:ext cx="220663"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4" name="Picture 5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94650" y="2109118"/>
              <a:ext cx="220663"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5" name="Picture 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94650" y="2469480"/>
              <a:ext cx="22066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6" name="Picture 5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77225" y="2488530"/>
              <a:ext cx="252413"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7" name="Picture 5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80400" y="2128168"/>
              <a:ext cx="252413"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30" name="Oval 6"/>
          <p:cNvSpPr>
            <a:spLocks noChangeArrowheads="1"/>
          </p:cNvSpPr>
          <p:nvPr/>
        </p:nvSpPr>
        <p:spPr bwMode="auto">
          <a:xfrm>
            <a:off x="676626" y="3738111"/>
            <a:ext cx="545974" cy="511442"/>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pic>
        <p:nvPicPr>
          <p:cNvPr id="2052"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52999" y="3789040"/>
            <a:ext cx="4374403" cy="202163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2395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428B8B46-C474-82D0-0F75-78123C21D4E4}"/>
              </a:ext>
            </a:extLst>
          </p:cNvPr>
          <p:cNvPicPr>
            <a:picLocks noChangeAspect="1"/>
          </p:cNvPicPr>
          <p:nvPr/>
        </p:nvPicPr>
        <p:blipFill>
          <a:blip r:embed="rId3"/>
          <a:stretch>
            <a:fillRect/>
          </a:stretch>
        </p:blipFill>
        <p:spPr>
          <a:xfrm>
            <a:off x="3963089" y="2513013"/>
            <a:ext cx="4259923" cy="3720167"/>
          </a:xfrm>
          <a:prstGeom prst="rect">
            <a:avLst/>
          </a:prstGeom>
        </p:spPr>
      </p:pic>
      <p:sp>
        <p:nvSpPr>
          <p:cNvPr id="6147"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Organisationsstruktur aufbauen</a:t>
            </a:r>
          </a:p>
        </p:txBody>
      </p:sp>
      <p:sp>
        <p:nvSpPr>
          <p:cNvPr id="6149" name="Rectangle 4"/>
          <p:cNvSpPr>
            <a:spLocks/>
          </p:cNvSpPr>
          <p:nvPr/>
        </p:nvSpPr>
        <p:spPr bwMode="auto">
          <a:xfrm>
            <a:off x="507339" y="1125539"/>
            <a:ext cx="8928000" cy="719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Die Entscheidung, ob eine Organisationseinheit mit oder ohne einen Betriebsspezifischen Inhalt angelegt werden soll, sollte im Vorfeld gut überlegt werden. Sie kann im Nachhinein nur über einen Umweg wieder geändert werden.</a:t>
            </a:r>
          </a:p>
          <a:p>
            <a:pPr eaLnBrk="1" hangingPunct="1"/>
            <a:r>
              <a:rPr lang="de-DE" altLang="de-DE" dirty="0"/>
              <a:t>Nähere Informationen </a:t>
            </a:r>
            <a:br>
              <a:rPr lang="de-DE" altLang="de-DE" dirty="0"/>
            </a:br>
            <a:r>
              <a:rPr lang="de-DE" altLang="de-DE" dirty="0"/>
              <a:t>dazu finden Sie in </a:t>
            </a:r>
            <a:br>
              <a:rPr lang="de-DE" altLang="de-DE" dirty="0"/>
            </a:br>
            <a:r>
              <a:rPr lang="de-DE" altLang="de-DE" dirty="0"/>
              <a:t>Anlage 2.</a:t>
            </a:r>
          </a:p>
        </p:txBody>
      </p:sp>
      <p:sp>
        <p:nvSpPr>
          <p:cNvPr id="6150" name="Inhaltsplatzhalter 2"/>
          <p:cNvSpPr>
            <a:spLocks/>
          </p:cNvSpPr>
          <p:nvPr/>
        </p:nvSpPr>
        <p:spPr bwMode="auto">
          <a:xfrm>
            <a:off x="507339" y="199072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58775" indent="-358775"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Font typeface="Arial" charset="0"/>
              <a:buNone/>
            </a:pPr>
            <a:endParaRPr lang="de-DE" altLang="de-DE">
              <a:solidFill>
                <a:srgbClr val="7030A0"/>
              </a:solidFill>
            </a:endParaRPr>
          </a:p>
        </p:txBody>
      </p:sp>
      <p:sp>
        <p:nvSpPr>
          <p:cNvPr id="9" name="Text Box 10"/>
          <p:cNvSpPr txBox="1">
            <a:spLocks noChangeArrowheads="1"/>
          </p:cNvSpPr>
          <p:nvPr/>
        </p:nvSpPr>
        <p:spPr bwMode="auto">
          <a:xfrm>
            <a:off x="7766972" y="2924944"/>
            <a:ext cx="1146468" cy="3693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1800" b="1" dirty="0">
                <a:solidFill>
                  <a:schemeClr val="tx2"/>
                </a:solidFill>
              </a:rPr>
              <a:t>Anlage 2</a:t>
            </a:r>
          </a:p>
        </p:txBody>
      </p:sp>
    </p:spTree>
    <p:extLst>
      <p:ext uri="{BB962C8B-B14F-4D97-AF65-F5344CB8AC3E}">
        <p14:creationId xmlns:p14="http://schemas.microsoft.com/office/powerpoint/2010/main" val="1232432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1" y="2564904"/>
            <a:ext cx="6439882" cy="367238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itel 1"/>
          <p:cNvSpPr>
            <a:spLocks/>
          </p:cNvSpPr>
          <p:nvPr/>
        </p:nvSpPr>
        <p:spPr bwMode="auto">
          <a:xfrm>
            <a:off x="504000" y="333378"/>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Stammdaten</a:t>
            </a:r>
          </a:p>
        </p:txBody>
      </p:sp>
      <p:sp>
        <p:nvSpPr>
          <p:cNvPr id="19" name="Inhaltsplatzhalter 2"/>
          <p:cNvSpPr>
            <a:spLocks/>
          </p:cNvSpPr>
          <p:nvPr/>
        </p:nvSpPr>
        <p:spPr bwMode="auto">
          <a:xfrm>
            <a:off x="507339" y="1125541"/>
            <a:ext cx="8928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827088"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235075"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43063"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2"/>
                </a:solidFill>
              </a:rPr>
              <a:t>Zu jedem Prüffall gehören Stammdaten. Sie sind wichtig für die spätere Zuordnung der dokumentierten Gefährdung in der Maßnahmenverwaltung. Stammdaten können bzw. sollten Sie mindestens für die Organisationseinheit und Arbeitsplaner anlegen.</a:t>
            </a:r>
          </a:p>
        </p:txBody>
      </p:sp>
      <p:sp>
        <p:nvSpPr>
          <p:cNvPr id="20" name="Abgerundetes Rechteck 7"/>
          <p:cNvSpPr>
            <a:spLocks noChangeArrowheads="1"/>
          </p:cNvSpPr>
          <p:nvPr/>
        </p:nvSpPr>
        <p:spPr bwMode="auto">
          <a:xfrm>
            <a:off x="5334000" y="3115311"/>
            <a:ext cx="777240" cy="237489"/>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22" name="Line 15"/>
          <p:cNvSpPr>
            <a:spLocks noChangeShapeType="1"/>
          </p:cNvSpPr>
          <p:nvPr/>
        </p:nvSpPr>
        <p:spPr bwMode="auto">
          <a:xfrm flipH="1" flipV="1">
            <a:off x="3872880" y="3835648"/>
            <a:ext cx="2528184" cy="1105520"/>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3" name="Abgerundetes Rechteck 7"/>
          <p:cNvSpPr>
            <a:spLocks noChangeArrowheads="1"/>
          </p:cNvSpPr>
          <p:nvPr/>
        </p:nvSpPr>
        <p:spPr bwMode="auto">
          <a:xfrm>
            <a:off x="3436640" y="5913745"/>
            <a:ext cx="1607800" cy="31941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2" name="Ellipse 1"/>
          <p:cNvSpPr/>
          <p:nvPr/>
        </p:nvSpPr>
        <p:spPr>
          <a:xfrm>
            <a:off x="3406924" y="3516248"/>
            <a:ext cx="288032" cy="288032"/>
          </a:xfrm>
          <a:prstGeom prst="ellipse">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spcAft>
                <a:spcPts val="600"/>
              </a:spcAft>
              <a:buClr>
                <a:srgbClr val="BCCC1A"/>
              </a:buClr>
              <a:buFont typeface="Arial" charset="0"/>
              <a:buNone/>
            </a:pPr>
            <a:endParaRPr lang="de-DE" sz="1400">
              <a:solidFill>
                <a:srgbClr val="7F328E"/>
              </a:solidFill>
              <a:latin typeface="Arial" charset="0"/>
              <a:cs typeface="Arial" charset="0"/>
            </a:endParaRPr>
          </a:p>
        </p:txBody>
      </p:sp>
      <p:sp>
        <p:nvSpPr>
          <p:cNvPr id="11" name="Line 15"/>
          <p:cNvSpPr>
            <a:spLocks noChangeShapeType="1"/>
          </p:cNvSpPr>
          <p:nvPr/>
        </p:nvSpPr>
        <p:spPr bwMode="auto">
          <a:xfrm flipH="1">
            <a:off x="5169024" y="5093567"/>
            <a:ext cx="1384440" cy="713497"/>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1" name="Abgerundetes Rechteck 7"/>
          <p:cNvSpPr>
            <a:spLocks noChangeArrowheads="1"/>
          </p:cNvSpPr>
          <p:nvPr/>
        </p:nvSpPr>
        <p:spPr bwMode="auto">
          <a:xfrm>
            <a:off x="6401064" y="4221088"/>
            <a:ext cx="2920207" cy="1584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eaLnBrk="1" hangingPunct="1"/>
            <a:r>
              <a:rPr lang="de-DE" altLang="de-DE" sz="1400" dirty="0">
                <a:solidFill>
                  <a:srgbClr val="FF9900"/>
                </a:solidFill>
                <a:sym typeface="Wingdings 3" pitchFamily="18" charset="2"/>
              </a:rPr>
              <a:t> </a:t>
            </a:r>
            <a:r>
              <a:rPr lang="de-DE" altLang="de-DE" sz="1400" dirty="0">
                <a:solidFill>
                  <a:schemeClr val="tx2"/>
                </a:solidFill>
              </a:rPr>
              <a:t>Fehlende oder veraltete Stammdaten können Sie über die Funktion „Stammdaten vereinheitlichen“ nachtragen oder korrigieren. Dazu muss das Feld markiert sein, dessen Eintrag übertragen werden soll.</a:t>
            </a:r>
            <a:endParaRPr lang="de-DE" altLang="de-DE" sz="1400" dirty="0">
              <a:solidFill>
                <a:srgbClr val="1B367A"/>
              </a:solidFill>
            </a:endParaRPr>
          </a:p>
        </p:txBody>
      </p:sp>
    </p:spTree>
    <p:extLst>
      <p:ext uri="{BB962C8B-B14F-4D97-AF65-F5344CB8AC3E}">
        <p14:creationId xmlns:p14="http://schemas.microsoft.com/office/powerpoint/2010/main" val="584677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5" y="3714698"/>
            <a:ext cx="8713788" cy="252261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70"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Benutzerverwaltung</a:t>
            </a:r>
          </a:p>
        </p:txBody>
      </p:sp>
      <p:sp>
        <p:nvSpPr>
          <p:cNvPr id="7172" name="Rectangle 4"/>
          <p:cNvSpPr>
            <a:spLocks/>
          </p:cNvSpPr>
          <p:nvPr/>
        </p:nvSpPr>
        <p:spPr bwMode="auto">
          <a:xfrm>
            <a:off x="507340"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Die Reiter „Benutzerverwaltung“ und „Benutzerübersicht“ werden angezeigt, wenn Organisationseinheiten oder Arbeitsplaner markiert sind. </a:t>
            </a:r>
            <a:br>
              <a:rPr lang="de-DE" altLang="de-DE" dirty="0"/>
            </a:br>
            <a:r>
              <a:rPr lang="de-DE" altLang="de-DE" dirty="0"/>
              <a:t>Anwendende oder Lesende sehen diese Reiter nicht. </a:t>
            </a:r>
          </a:p>
          <a:p>
            <a:pPr eaLnBrk="1" hangingPunct="1"/>
            <a:r>
              <a:rPr lang="de-DE" altLang="de-DE" dirty="0"/>
              <a:t>In der „Benutzerverwaltung“ werden nur Personen mit direkter Berechtigung auf die jeweilige Organisationseinheit bzw. den jeweiligen Arbeitsplaner angezeigt. Wer „weiter oben“ berechtigt ist, wird auf einem „unteren“ Strukturelement nicht angezeigt.</a:t>
            </a:r>
          </a:p>
        </p:txBody>
      </p:sp>
    </p:spTree>
    <p:extLst>
      <p:ext uri="{BB962C8B-B14F-4D97-AF65-F5344CB8AC3E}">
        <p14:creationId xmlns:p14="http://schemas.microsoft.com/office/powerpoint/2010/main" val="23868312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520" y="2812156"/>
            <a:ext cx="8688751" cy="342513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95"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Benutzer anlegen (Benutzerverwaltung)</a:t>
            </a:r>
          </a:p>
        </p:txBody>
      </p:sp>
      <p:pic>
        <p:nvPicPr>
          <p:cNvPr id="819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62591" y="115889"/>
            <a:ext cx="65868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Abgerundetes Rechteck 7"/>
          <p:cNvSpPr>
            <a:spLocks noChangeArrowheads="1"/>
          </p:cNvSpPr>
          <p:nvPr/>
        </p:nvSpPr>
        <p:spPr bwMode="auto">
          <a:xfrm>
            <a:off x="4189837" y="5849939"/>
            <a:ext cx="1349904" cy="360361"/>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8199" name="Oval 6"/>
          <p:cNvSpPr>
            <a:spLocks noChangeArrowheads="1"/>
          </p:cNvSpPr>
          <p:nvPr/>
        </p:nvSpPr>
        <p:spPr bwMode="auto">
          <a:xfrm>
            <a:off x="5025008" y="3068960"/>
            <a:ext cx="464344" cy="434975"/>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2" name="Rectangle 4">
            <a:extLst>
              <a:ext uri="{FF2B5EF4-FFF2-40B4-BE49-F238E27FC236}">
                <a16:creationId xmlns:a16="http://schemas.microsoft.com/office/drawing/2014/main" id="{389B213B-9607-A299-6156-3E5B564F00AC}"/>
              </a:ext>
            </a:extLst>
          </p:cNvPr>
          <p:cNvSpPr>
            <a:spLocks/>
          </p:cNvSpPr>
          <p:nvPr/>
        </p:nvSpPr>
        <p:spPr bwMode="auto">
          <a:xfrm>
            <a:off x="507340"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Um die Benutzerverwaltung auf Ebene einer Organisationseinheit zu bearbeiten, klicken Sie das Symbol        (in den Bearbeitungsmodus wechseln) an. Damit wird die Symbolleiste des Arbeitsbereichs aktiv.</a:t>
            </a:r>
          </a:p>
          <a:p>
            <a:pPr eaLnBrk="1" hangingPunct="1"/>
            <a:r>
              <a:rPr lang="de-DE" altLang="de-DE" dirty="0"/>
              <a:t>Über                           öffnet sich das Bearbeitungsfenster.</a:t>
            </a:r>
          </a:p>
        </p:txBody>
      </p:sp>
      <p:pic>
        <p:nvPicPr>
          <p:cNvPr id="3" name="Picture 4">
            <a:extLst>
              <a:ext uri="{FF2B5EF4-FFF2-40B4-BE49-F238E27FC236}">
                <a16:creationId xmlns:a16="http://schemas.microsoft.com/office/drawing/2014/main" id="{6CA566F7-4A71-C0E6-DED6-376E6D6F56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7600" y="1453356"/>
            <a:ext cx="361156"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a:extLst>
              <a:ext uri="{FF2B5EF4-FFF2-40B4-BE49-F238E27FC236}">
                <a16:creationId xmlns:a16="http://schemas.microsoft.com/office/drawing/2014/main" id="{03709580-9935-BA6B-C5F1-BEE37864792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2732" y="2133600"/>
            <a:ext cx="1661319" cy="350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99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43305" y="1700808"/>
            <a:ext cx="5372606" cy="453648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243" name="Titel 1"/>
          <p:cNvSpPr>
            <a:spLocks noGrp="1"/>
          </p:cNvSpPr>
          <p:nvPr>
            <p:ph type="title" idx="4294967295"/>
          </p:nvPr>
        </p:nvSpPr>
        <p:spPr>
          <a:xfrm>
            <a:off x="504000" y="333376"/>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Benutzer anlegen (Benutzerverwaltung)</a:t>
            </a:r>
          </a:p>
        </p:txBody>
      </p:sp>
      <p:sp>
        <p:nvSpPr>
          <p:cNvPr id="10245" name="Rectangle 4"/>
          <p:cNvSpPr>
            <a:spLocks/>
          </p:cNvSpPr>
          <p:nvPr/>
        </p:nvSpPr>
        <p:spPr bwMode="auto">
          <a:xfrm>
            <a:off x="507340" y="1125539"/>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1938" indent="-261938"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In der Tabelle müssen Sie alle Pflichtfelder</a:t>
            </a:r>
            <a:r>
              <a:rPr lang="de-DE" altLang="de-DE" sz="800" dirty="0"/>
              <a:t> </a:t>
            </a:r>
            <a:r>
              <a:rPr lang="de-DE" altLang="de-DE" dirty="0">
                <a:solidFill>
                  <a:srgbClr val="FF0000"/>
                </a:solidFill>
              </a:rPr>
              <a:t>*</a:t>
            </a:r>
            <a:r>
              <a:rPr lang="de-DE" altLang="de-DE" dirty="0"/>
              <a:t> ausfüllen. </a:t>
            </a:r>
          </a:p>
        </p:txBody>
      </p:sp>
      <p:sp>
        <p:nvSpPr>
          <p:cNvPr id="12" name="Abgerundetes Rechteck 7"/>
          <p:cNvSpPr>
            <a:spLocks noChangeArrowheads="1"/>
          </p:cNvSpPr>
          <p:nvPr/>
        </p:nvSpPr>
        <p:spPr bwMode="auto">
          <a:xfrm>
            <a:off x="6249144" y="3284215"/>
            <a:ext cx="3096469" cy="504825"/>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Mindestanforderung für die </a:t>
            </a:r>
            <a:br>
              <a:rPr lang="de-DE" altLang="de-DE" sz="1400" dirty="0"/>
            </a:br>
            <a:r>
              <a:rPr lang="de-DE" altLang="de-DE" sz="1400" b="1" dirty="0"/>
              <a:t>E-Mail-Adresse</a:t>
            </a:r>
            <a:r>
              <a:rPr lang="de-DE" altLang="de-DE" sz="1400" dirty="0"/>
              <a:t>: xx@yy.de.</a:t>
            </a:r>
            <a:endParaRPr lang="de-DE" altLang="de-DE" sz="1400" dirty="0">
              <a:solidFill>
                <a:srgbClr val="1B367A"/>
              </a:solidFill>
            </a:endParaRPr>
          </a:p>
        </p:txBody>
      </p:sp>
      <p:sp>
        <p:nvSpPr>
          <p:cNvPr id="14" name="Abgerundetes Rechteck 7"/>
          <p:cNvSpPr>
            <a:spLocks noChangeArrowheads="1"/>
          </p:cNvSpPr>
          <p:nvPr/>
        </p:nvSpPr>
        <p:spPr bwMode="auto">
          <a:xfrm>
            <a:off x="6249144" y="2420242"/>
            <a:ext cx="3096469" cy="720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b="1" dirty="0"/>
              <a:t>Passwort</a:t>
            </a:r>
            <a:r>
              <a:rPr lang="de-DE" altLang="de-DE" sz="1400" dirty="0"/>
              <a:t>: mindestens 8 Zeichen, Groß- und Kleinbuchstaben, eine Zahl, ein Sonderzeichen.</a:t>
            </a:r>
            <a:endParaRPr lang="de-DE" altLang="de-DE" sz="1400" dirty="0">
              <a:solidFill>
                <a:srgbClr val="1B367A"/>
              </a:solidFill>
            </a:endParaRPr>
          </a:p>
        </p:txBody>
      </p:sp>
      <p:sp>
        <p:nvSpPr>
          <p:cNvPr id="17" name="Abgerundetes Rechteck 7"/>
          <p:cNvSpPr>
            <a:spLocks noChangeArrowheads="1"/>
          </p:cNvSpPr>
          <p:nvPr/>
        </p:nvSpPr>
        <p:spPr bwMode="auto">
          <a:xfrm>
            <a:off x="6249143" y="5013176"/>
            <a:ext cx="3096469" cy="936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Nach der Eingabe müssen Sie die </a:t>
            </a:r>
            <a:r>
              <a:rPr lang="de-DE" altLang="de-DE" sz="1400" b="1" dirty="0"/>
              <a:t>Suche</a:t>
            </a:r>
            <a:r>
              <a:rPr lang="de-DE" altLang="de-DE" sz="1400" dirty="0"/>
              <a:t> durchführen. Nur mit negativem Ergebnis (kein Treffer) wird </a:t>
            </a:r>
            <a:r>
              <a:rPr lang="de-DE" altLang="de-DE" sz="1400" b="1" dirty="0"/>
              <a:t>Anlegen</a:t>
            </a:r>
            <a:r>
              <a:rPr lang="de-DE" altLang="de-DE" sz="1400" dirty="0"/>
              <a:t> aktiv.</a:t>
            </a:r>
            <a:endParaRPr lang="de-DE" altLang="de-DE" sz="1400" dirty="0">
              <a:solidFill>
                <a:srgbClr val="1B367A"/>
              </a:solidFill>
            </a:endParaRPr>
          </a:p>
        </p:txBody>
      </p:sp>
      <p:sp>
        <p:nvSpPr>
          <p:cNvPr id="19" name="Abgerundetes Rechteck 7"/>
          <p:cNvSpPr>
            <a:spLocks noChangeArrowheads="1"/>
          </p:cNvSpPr>
          <p:nvPr/>
        </p:nvSpPr>
        <p:spPr bwMode="auto">
          <a:xfrm>
            <a:off x="6249144" y="1772816"/>
            <a:ext cx="3096469" cy="504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Der </a:t>
            </a:r>
            <a:r>
              <a:rPr lang="de-DE" altLang="de-DE" sz="1400" b="1" dirty="0"/>
              <a:t>Benutzername</a:t>
            </a:r>
            <a:r>
              <a:rPr lang="de-DE" altLang="de-DE" sz="1400" dirty="0"/>
              <a:t> muss mindestens 6 Zeichen betragen.</a:t>
            </a:r>
            <a:endParaRPr lang="de-DE" altLang="de-DE" sz="1400" dirty="0">
              <a:solidFill>
                <a:srgbClr val="1B367A"/>
              </a:solidFill>
            </a:endParaRPr>
          </a:p>
        </p:txBody>
      </p:sp>
      <p:sp>
        <p:nvSpPr>
          <p:cNvPr id="10" name="Abgerundetes Rechteck 7"/>
          <p:cNvSpPr>
            <a:spLocks noChangeArrowheads="1"/>
          </p:cNvSpPr>
          <p:nvPr/>
        </p:nvSpPr>
        <p:spPr bwMode="auto">
          <a:xfrm>
            <a:off x="6249144" y="3933056"/>
            <a:ext cx="3096469" cy="936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defRPr/>
            </a:pPr>
            <a:r>
              <a:rPr lang="de-DE" altLang="de-DE" sz="1400" dirty="0">
                <a:solidFill>
                  <a:srgbClr val="FF9900"/>
                </a:solidFill>
                <a:sym typeface="Wingdings 3" pitchFamily="18" charset="2"/>
              </a:rPr>
              <a:t> </a:t>
            </a:r>
            <a:r>
              <a:rPr lang="de-DE" altLang="de-DE" sz="1400" dirty="0"/>
              <a:t>Da auf eine Organisationseinheit nur diese zwei </a:t>
            </a:r>
            <a:r>
              <a:rPr lang="de-DE" altLang="de-DE" sz="1400" b="1" dirty="0"/>
              <a:t>Benutzerrollen</a:t>
            </a:r>
            <a:r>
              <a:rPr lang="de-DE" altLang="de-DE" sz="1400" dirty="0"/>
              <a:t> angelegt werden können, ist die Auswahl darauf begrenzt.</a:t>
            </a:r>
            <a:endParaRPr lang="de-DE" altLang="de-DE" sz="1400" dirty="0">
              <a:solidFill>
                <a:srgbClr val="1B367A"/>
              </a:solidFill>
            </a:endParaRPr>
          </a:p>
        </p:txBody>
      </p:sp>
      <p:sp>
        <p:nvSpPr>
          <p:cNvPr id="11" name="Abgerundetes Rechteck 7"/>
          <p:cNvSpPr>
            <a:spLocks noChangeArrowheads="1"/>
          </p:cNvSpPr>
          <p:nvPr/>
        </p:nvSpPr>
        <p:spPr bwMode="auto">
          <a:xfrm>
            <a:off x="690245" y="4216400"/>
            <a:ext cx="752475" cy="335280"/>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Tree>
    <p:extLst>
      <p:ext uri="{BB962C8B-B14F-4D97-AF65-F5344CB8AC3E}">
        <p14:creationId xmlns:p14="http://schemas.microsoft.com/office/powerpoint/2010/main" val="3064910574"/>
      </p:ext>
    </p:extLst>
  </p:cSld>
  <p:clrMapOvr>
    <a:masterClrMapping/>
  </p:clrMapOvr>
</p:sld>
</file>

<file path=ppt/theme/theme1.xml><?xml version="1.0" encoding="utf-8"?>
<a:theme xmlns:a="http://schemas.openxmlformats.org/drawingml/2006/main" name="3_ISB_PPT_Vorlage_2013">
  <a:themeElements>
    <a:clrScheme name="ISB_Farben">
      <a:dk1>
        <a:srgbClr val="1B367A"/>
      </a:dk1>
      <a:lt1>
        <a:srgbClr val="FFFFFF"/>
      </a:lt1>
      <a:dk2>
        <a:srgbClr val="1B367A"/>
      </a:dk2>
      <a:lt2>
        <a:srgbClr val="FFFFFF"/>
      </a:lt2>
      <a:accent1>
        <a:srgbClr val="7EA1D3"/>
      </a:accent1>
      <a:accent2>
        <a:srgbClr val="BCCC1A"/>
      </a:accent2>
      <a:accent3>
        <a:srgbClr val="7030A0"/>
      </a:accent3>
      <a:accent4>
        <a:srgbClr val="D3B5E9"/>
      </a:accent4>
      <a:accent5>
        <a:srgbClr val="8A92AE"/>
      </a:accent5>
      <a:accent6>
        <a:srgbClr val="D8DAE4"/>
      </a:accent6>
      <a:hlink>
        <a:srgbClr val="FF0000"/>
      </a:hlink>
      <a:folHlink>
        <a:srgbClr val="BCCC1A"/>
      </a:folHlink>
    </a:clrScheme>
    <a:fontScheme name="3_ISB_PPT_Vorlage_2013">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2000" dirty="0"/>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enutzerdefiniert 3">
      <a:majorFont>
        <a:latin typeface="Calibri"/>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ISB_PPT_Vorlage_2013</Template>
  <TotalTime>0</TotalTime>
  <Words>5773</Words>
  <Application>Microsoft Office PowerPoint</Application>
  <PresentationFormat>A4-Papier (210 x 297 mm)</PresentationFormat>
  <Paragraphs>358</Paragraphs>
  <Slides>37</Slides>
  <Notes>37</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37</vt:i4>
      </vt:variant>
    </vt:vector>
  </HeadingPairs>
  <TitlesOfParts>
    <vt:vector size="40" baseType="lpstr">
      <vt:lpstr>Arial</vt:lpstr>
      <vt:lpstr>Calibri</vt:lpstr>
      <vt:lpstr>3_ISB_PPT_Vorlage_2013</vt:lpstr>
      <vt:lpstr>PowerPoint-Präsentation</vt:lpstr>
      <vt:lpstr>PowerPoint-Präsentation</vt:lpstr>
      <vt:lpstr>Organisationsstruktur aufbauen</vt:lpstr>
      <vt:lpstr>Organisationsstruktur aufbauen</vt:lpstr>
      <vt:lpstr>Organisationsstruktur aufbauen</vt:lpstr>
      <vt:lpstr>PowerPoint-Präsentation</vt:lpstr>
      <vt:lpstr>Benutzerverwaltung</vt:lpstr>
      <vt:lpstr>Benutzer anlegen (Benutzerverwaltung)</vt:lpstr>
      <vt:lpstr>Benutzer anlegen (Benutzerverwaltung)</vt:lpstr>
      <vt:lpstr>Benutzer anlegen (Benutzerverwaltung)</vt:lpstr>
      <vt:lpstr>Benutzer suchen und übernehmen</vt:lpstr>
      <vt:lpstr>Benutzerdaten übernehmen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Benutzerübersicht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Fragenbeantwortung zurücksetzen</vt:lpstr>
      <vt:lpstr>Betriebsspezifischer Inhalt</vt:lpstr>
      <vt:lpstr>Betriebsspezifischer Inhalt: Dokumente</vt:lpstr>
      <vt:lpstr>Betriebsspezifischer Inhalt: Prüflisten</vt:lpstr>
      <vt:lpstr>Benutzerbereich: Eigene Prüflisten und Vorlagen</vt:lpstr>
      <vt:lpstr>Betriebsspezifische Prüflisten und Vorlagen</vt:lpstr>
      <vt:lpstr>Betriebsspezifische Prüflisten und Vorlagen</vt:lpstr>
      <vt:lpstr>Maßnahmenverwaltung für Organisationseinheiten</vt:lpstr>
      <vt:lpstr>Maßnahmenverwaltung</vt:lpstr>
      <vt:lpstr>PowerPoint-Präsentation</vt:lpstr>
    </vt:vector>
  </TitlesOfParts>
  <Company>ISB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Schulungskonzept für die Anwender der HH 4.0</dc:title>
  <dc:creator>Irina Klink</dc:creator>
  <cp:lastModifiedBy>Schaale, Ariane</cp:lastModifiedBy>
  <cp:revision>1520</cp:revision>
  <cp:lastPrinted>2022-10-05T10:30:22Z</cp:lastPrinted>
  <dcterms:created xsi:type="dcterms:W3CDTF">2013-05-27T15:37:43Z</dcterms:created>
  <dcterms:modified xsi:type="dcterms:W3CDTF">2024-04-30T15:37:06Z</dcterms:modified>
</cp:coreProperties>
</file>